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60" r:id="rId2"/>
    <p:sldId id="269" r:id="rId3"/>
    <p:sldId id="263" r:id="rId4"/>
    <p:sldId id="27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4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8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39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11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8268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48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94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32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3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5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3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2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2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8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2F653-2798-432F-8AAC-28EC8EE53D42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435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D11 – </a:t>
            </a:r>
            <a:r>
              <a:rPr lang="en-US" dirty="0" err="1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36913"/>
            <a:ext cx="6347713" cy="5225143"/>
          </a:xfrm>
        </p:spPr>
        <p:txBody>
          <a:bodyPr>
            <a:normAutofit/>
          </a:bodyPr>
          <a:lstStyle/>
          <a:p>
            <a:r>
              <a:rPr lang="en-US" dirty="0" smtClean="0"/>
              <a:t>Which of the following topics is most interesting to you?</a:t>
            </a:r>
          </a:p>
          <a:p>
            <a:r>
              <a:rPr lang="en-US" dirty="0" smtClean="0"/>
              <a:t>Let’s pick one, research, and debate! (20 minute research, 15 to debate!)</a:t>
            </a:r>
          </a:p>
          <a:p>
            <a:r>
              <a:rPr lang="en-US" sz="2000" dirty="0"/>
              <a:t>Format:</a:t>
            </a:r>
          </a:p>
          <a:p>
            <a:pPr lvl="1"/>
            <a:r>
              <a:rPr lang="en-US" sz="2000" dirty="0"/>
              <a:t>Pro Intro (2 min) </a:t>
            </a:r>
            <a:r>
              <a:rPr lang="en-US" sz="2000" i="1" dirty="0"/>
              <a:t>(Why we are right? A, B &amp; C…)</a:t>
            </a:r>
          </a:p>
          <a:p>
            <a:pPr lvl="2"/>
            <a:r>
              <a:rPr lang="en-US" sz="1800" dirty="0"/>
              <a:t>Con Intro (2 min) </a:t>
            </a:r>
            <a:r>
              <a:rPr lang="en-US" sz="1800" i="1" dirty="0"/>
              <a:t>(Why WE are right: 1, 2, &amp; 3)</a:t>
            </a:r>
          </a:p>
          <a:p>
            <a:pPr lvl="1"/>
            <a:r>
              <a:rPr lang="en-US" sz="2000" dirty="0"/>
              <a:t>Con </a:t>
            </a:r>
            <a:r>
              <a:rPr lang="en-US" sz="2000" dirty="0" smtClean="0"/>
              <a:t>Rebuts </a:t>
            </a:r>
            <a:r>
              <a:rPr lang="en-US" sz="2000" dirty="0"/>
              <a:t>Pro (2 min) (find issues with other side, point those out, ask ?s. etc.)</a:t>
            </a:r>
          </a:p>
          <a:p>
            <a:pPr lvl="2"/>
            <a:r>
              <a:rPr lang="en-US" sz="1800" dirty="0"/>
              <a:t>Pro </a:t>
            </a:r>
            <a:r>
              <a:rPr lang="en-US" sz="1800" dirty="0" smtClean="0"/>
              <a:t>Rebuts </a:t>
            </a:r>
            <a:r>
              <a:rPr lang="en-US" sz="1800" dirty="0"/>
              <a:t>Con (2 min)</a:t>
            </a:r>
          </a:p>
          <a:p>
            <a:pPr lvl="1"/>
            <a:r>
              <a:rPr lang="en-US" sz="2000" dirty="0"/>
              <a:t>Final Statement: Pro (2 min) (Again, why we are right)</a:t>
            </a:r>
          </a:p>
          <a:p>
            <a:pPr lvl="2"/>
            <a:r>
              <a:rPr lang="en-US" sz="1800" dirty="0"/>
              <a:t>Final Statement: Con (2 min) (why WE are right)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40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87529"/>
            <a:ext cx="6347713" cy="1320800"/>
          </a:xfrm>
        </p:spPr>
        <p:txBody>
          <a:bodyPr/>
          <a:lstStyle/>
          <a:p>
            <a:r>
              <a:rPr lang="en-US" dirty="0" smtClean="0"/>
              <a:t>Ch. 3 Analyzing an </a:t>
            </a:r>
            <a:r>
              <a:rPr lang="en-US" dirty="0" smtClean="0"/>
              <a:t>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67098"/>
            <a:ext cx="7162801" cy="525126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P. 35: Are all arguments obvious? Give an example of one that is and one that isn’t:</a:t>
            </a:r>
          </a:p>
          <a:p>
            <a:r>
              <a:rPr lang="en-US" dirty="0" smtClean="0"/>
              <a:t>P. 36: What is a syllogism? Explain, with an </a:t>
            </a:r>
            <a:r>
              <a:rPr lang="en-US" b="1" u="sng" dirty="0" smtClean="0"/>
              <a:t>original example</a:t>
            </a:r>
          </a:p>
          <a:p>
            <a:r>
              <a:rPr lang="en-US" dirty="0" smtClean="0"/>
              <a:t>P. 36: “Master writers understand how this process works:___________________________.” Explain:</a:t>
            </a:r>
          </a:p>
          <a:p>
            <a:r>
              <a:rPr lang="en-US" dirty="0" smtClean="0"/>
              <a:t>P. 37: What is the first way to analyze an argument?</a:t>
            </a:r>
          </a:p>
          <a:p>
            <a:pPr lvl="1"/>
            <a:r>
              <a:rPr lang="en-US" dirty="0" smtClean="0"/>
              <a:t>What is “ethos”?</a:t>
            </a:r>
          </a:p>
          <a:p>
            <a:pPr lvl="1"/>
            <a:r>
              <a:rPr lang="en-US" dirty="0" smtClean="0"/>
              <a:t>Finish this quote: “…your first task as a rhetorical critic is to: ______________________________________ a fact…”</a:t>
            </a:r>
          </a:p>
          <a:p>
            <a:r>
              <a:rPr lang="en-US" dirty="0" smtClean="0"/>
              <a:t>P. 38: Second way to assess an argument? Explain:</a:t>
            </a:r>
          </a:p>
          <a:p>
            <a:pPr lvl="1"/>
            <a:r>
              <a:rPr lang="en-US" dirty="0" smtClean="0"/>
              <a:t>“And it’s our job as the audience to: _________________.”</a:t>
            </a:r>
          </a:p>
          <a:p>
            <a:r>
              <a:rPr lang="en-US" dirty="0" smtClean="0"/>
              <a:t>P. 39: The 3</a:t>
            </a:r>
            <a:r>
              <a:rPr lang="en-US" baseline="30000" dirty="0" smtClean="0"/>
              <a:t>rd</a:t>
            </a:r>
            <a:r>
              <a:rPr lang="en-US" dirty="0" smtClean="0"/>
              <a:t> way to refute a claim is to:_____. Explain</a:t>
            </a:r>
          </a:p>
          <a:p>
            <a:r>
              <a:rPr lang="en-US" dirty="0" smtClean="0"/>
              <a:t>P. 40: What are the two types of audiences? Explain:</a:t>
            </a:r>
          </a:p>
          <a:p>
            <a:r>
              <a:rPr lang="en-US" dirty="0" smtClean="0"/>
              <a:t>P. 41: How does this dual perspective of audience change the way you analyze an argument?</a:t>
            </a:r>
          </a:p>
          <a:p>
            <a:r>
              <a:rPr lang="en-US" dirty="0" smtClean="0"/>
              <a:t>Pp. 42-43: Summarize the argument analysis quoted in the book:</a:t>
            </a:r>
          </a:p>
          <a:p>
            <a:r>
              <a:rPr lang="en-US" dirty="0" smtClean="0"/>
              <a:t>P. 43: “Arguments are not ______: they’re____________________.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84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888481" cy="7097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Final 5: Logical Fallacy of the Day: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19349"/>
            <a:ext cx="7424058" cy="5538651"/>
          </a:xfrm>
        </p:spPr>
        <p:txBody>
          <a:bodyPr>
            <a:noAutofit/>
          </a:bodyPr>
          <a:lstStyle/>
          <a:p>
            <a:r>
              <a:rPr lang="en-US" sz="3000" dirty="0" smtClean="0"/>
              <a:t>The </a:t>
            </a:r>
            <a:r>
              <a:rPr lang="en-US" sz="3000" u="sng" dirty="0" smtClean="0"/>
              <a:t>Alleged Certainty / Appeal to Common Sense</a:t>
            </a:r>
          </a:p>
          <a:p>
            <a:r>
              <a:rPr lang="en-US" sz="2800" dirty="0"/>
              <a:t>Asserting a conclusion without evidence or premises, through a statement that makes the conclusion appear certain when, in fact, it is not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09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cOMMON SENSE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05" y="470263"/>
            <a:ext cx="8884059" cy="5878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1058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42830</TotalTime>
  <Words>366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D11 – Bellringer</vt:lpstr>
      <vt:lpstr>Ch. 3 Analyzing an Argument</vt:lpstr>
      <vt:lpstr>Final 5: Logical Fallacy of the Day: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Design</dc:title>
  <dc:creator>Joseph Wright</dc:creator>
  <cp:lastModifiedBy>Joseph Wright</cp:lastModifiedBy>
  <cp:revision>113</cp:revision>
  <dcterms:created xsi:type="dcterms:W3CDTF">2017-08-16T16:27:19Z</dcterms:created>
  <dcterms:modified xsi:type="dcterms:W3CDTF">2019-02-06T15:19:02Z</dcterms:modified>
</cp:coreProperties>
</file>