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4" r:id="rId2"/>
    <p:sldId id="256" r:id="rId3"/>
    <p:sldId id="289" r:id="rId4"/>
    <p:sldId id="297" r:id="rId5"/>
    <p:sldId id="298" r:id="rId6"/>
    <p:sldId id="300" r:id="rId7"/>
    <p:sldId id="301" r:id="rId8"/>
    <p:sldId id="302" r:id="rId9"/>
    <p:sldId id="299" r:id="rId10"/>
    <p:sldId id="295" r:id="rId11"/>
    <p:sldId id="288" r:id="rId12"/>
    <p:sldId id="2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4" autoAdjust="0"/>
    <p:restoredTop sz="94660"/>
  </p:normalViewPr>
  <p:slideViewPr>
    <p:cSldViewPr>
      <p:cViewPr varScale="1">
        <p:scale>
          <a:sx n="69" d="100"/>
          <a:sy n="69" d="100"/>
        </p:scale>
        <p:origin x="14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3A4C449E-29FF-4655-8FC5-C6C068482F81}" type="datetimeFigureOut">
              <a:rPr lang="en-US" smtClean="0"/>
              <a:pPr/>
              <a:t>2/14/2019</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9104C3F6-93CC-44AF-8B82-89B51F69AB26}" type="slidenum">
              <a:rPr lang="en-US" smtClean="0"/>
              <a:pPr/>
              <a:t>‹#›</a:t>
            </a:fld>
            <a:endParaRPr lang="en-US"/>
          </a:p>
        </p:txBody>
      </p:sp>
    </p:spTree>
    <p:extLst>
      <p:ext uri="{BB962C8B-B14F-4D97-AF65-F5344CB8AC3E}">
        <p14:creationId xmlns:p14="http://schemas.microsoft.com/office/powerpoint/2010/main" val="14827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C449E-29FF-4655-8FC5-C6C068482F81}"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271590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C449E-29FF-4655-8FC5-C6C068482F81}"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27891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C449E-29FF-4655-8FC5-C6C068482F81}"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267104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4C449E-29FF-4655-8FC5-C6C068482F81}"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338995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4C449E-29FF-4655-8FC5-C6C068482F81}"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69636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4C449E-29FF-4655-8FC5-C6C068482F81}" type="datetimeFigureOut">
              <a:rPr lang="en-US" smtClean="0"/>
              <a:pPr/>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59908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4C449E-29FF-4655-8FC5-C6C068482F81}" type="datetimeFigureOut">
              <a:rPr lang="en-US" smtClean="0"/>
              <a:pPr/>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96824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C449E-29FF-4655-8FC5-C6C068482F81}" type="datetimeFigureOut">
              <a:rPr lang="en-US" smtClean="0"/>
              <a:pPr/>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4C3F6-93CC-44AF-8B82-89B51F69AB26}" type="slidenum">
              <a:rPr lang="en-US" smtClean="0"/>
              <a:pPr/>
              <a:t>‹#›</a:t>
            </a:fld>
            <a:endParaRPr lang="en-US"/>
          </a:p>
        </p:txBody>
      </p:sp>
    </p:spTree>
    <p:extLst>
      <p:ext uri="{BB962C8B-B14F-4D97-AF65-F5344CB8AC3E}">
        <p14:creationId xmlns:p14="http://schemas.microsoft.com/office/powerpoint/2010/main" val="62863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3A4C449E-29FF-4655-8FC5-C6C068482F81}"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104C3F6-93CC-44AF-8B82-89B51F69AB26}" type="slidenum">
              <a:rPr lang="en-US" smtClean="0"/>
              <a:pPr/>
              <a:t>‹#›</a:t>
            </a:fld>
            <a:endParaRPr lang="en-US"/>
          </a:p>
        </p:txBody>
      </p:sp>
    </p:spTree>
    <p:extLst>
      <p:ext uri="{BB962C8B-B14F-4D97-AF65-F5344CB8AC3E}">
        <p14:creationId xmlns:p14="http://schemas.microsoft.com/office/powerpoint/2010/main" val="361912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3A4C449E-29FF-4655-8FC5-C6C068482F81}" type="datetimeFigureOut">
              <a:rPr lang="en-US" smtClean="0"/>
              <a:pPr/>
              <a:t>2/14/2019</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104C3F6-93CC-44AF-8B82-89B51F69AB26}" type="slidenum">
              <a:rPr lang="en-US" smtClean="0"/>
              <a:pPr/>
              <a:t>‹#›</a:t>
            </a:fld>
            <a:endParaRPr lang="en-US"/>
          </a:p>
        </p:txBody>
      </p:sp>
    </p:spTree>
    <p:extLst>
      <p:ext uri="{BB962C8B-B14F-4D97-AF65-F5344CB8AC3E}">
        <p14:creationId xmlns:p14="http://schemas.microsoft.com/office/powerpoint/2010/main" val="333738530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3A4C449E-29FF-4655-8FC5-C6C068482F81}" type="datetimeFigureOut">
              <a:rPr lang="en-US" smtClean="0"/>
              <a:pPr/>
              <a:t>2/14/2019</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9104C3F6-93CC-44AF-8B82-89B51F69AB26}" type="slidenum">
              <a:rPr lang="en-US" smtClean="0"/>
              <a:pPr/>
              <a:t>‹#›</a:t>
            </a:fld>
            <a:endParaRPr lang="en-US"/>
          </a:p>
        </p:txBody>
      </p:sp>
    </p:spTree>
    <p:extLst>
      <p:ext uri="{BB962C8B-B14F-4D97-AF65-F5344CB8AC3E}">
        <p14:creationId xmlns:p14="http://schemas.microsoft.com/office/powerpoint/2010/main" val="39010826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xL7bVDnHf3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zUzSe8NL_E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wrFA6eegDgw"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D14 – BR:</a:t>
            </a:r>
            <a:endParaRPr lang="en-US" dirty="0"/>
          </a:p>
        </p:txBody>
      </p:sp>
      <p:sp>
        <p:nvSpPr>
          <p:cNvPr id="2" name="Content Placeholder 1"/>
          <p:cNvSpPr>
            <a:spLocks noGrp="1"/>
          </p:cNvSpPr>
          <p:nvPr>
            <p:ph idx="1"/>
          </p:nvPr>
        </p:nvSpPr>
        <p:spPr/>
        <p:txBody>
          <a:bodyPr/>
          <a:lstStyle/>
          <a:p>
            <a:pPr marL="0" indent="0">
              <a:buNone/>
            </a:pPr>
            <a:r>
              <a:rPr lang="en-US" dirty="0" smtClean="0"/>
              <a:t>Were the Spaniards right? Were the Native Americans “savages” that “needed” the Spaniards help? What do you think?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79581" cy="1658198"/>
          </a:xfrm>
        </p:spPr>
        <p:txBody>
          <a:bodyPr/>
          <a:lstStyle/>
          <a:p>
            <a:r>
              <a:rPr lang="en-US" dirty="0" smtClean="0"/>
              <a:t>Jigsaw Activity</a:t>
            </a:r>
            <a:endParaRPr lang="en-US" dirty="0"/>
          </a:p>
        </p:txBody>
      </p:sp>
      <p:sp>
        <p:nvSpPr>
          <p:cNvPr id="3" name="Content Placeholder 2"/>
          <p:cNvSpPr>
            <a:spLocks noGrp="1"/>
          </p:cNvSpPr>
          <p:nvPr>
            <p:ph idx="1"/>
          </p:nvPr>
        </p:nvSpPr>
        <p:spPr>
          <a:xfrm>
            <a:off x="304800" y="1295400"/>
            <a:ext cx="8267700" cy="5181599"/>
          </a:xfrm>
        </p:spPr>
        <p:txBody>
          <a:bodyPr>
            <a:normAutofit/>
          </a:bodyPr>
          <a:lstStyle/>
          <a:p>
            <a:r>
              <a:rPr lang="en-US" sz="2800" dirty="0" smtClean="0"/>
              <a:t>Next, you’ll learn a little bit more about some of these Mountain Men and others from the era.</a:t>
            </a:r>
          </a:p>
          <a:p>
            <a:r>
              <a:rPr lang="en-US" sz="2800" dirty="0" smtClean="0"/>
              <a:t>Each person at a table will get a person to learn about: as you read quietly, fill out the worksheet, and read it quietly (7 min)</a:t>
            </a:r>
          </a:p>
          <a:p>
            <a:r>
              <a:rPr lang="en-US" sz="2800" dirty="0" smtClean="0"/>
              <a:t>Then, (on my signal), get together with others who read the same thing. Discuss what you read, and answer the questions together. (3 min)</a:t>
            </a:r>
          </a:p>
          <a:p>
            <a:r>
              <a:rPr lang="en-US" sz="2800" dirty="0" smtClean="0"/>
              <a:t>Then (on my signal), go back to your table, and take turns talking about the character you studied. Answer the group questions based on your discussion (7 min)</a:t>
            </a:r>
          </a:p>
          <a:p>
            <a:r>
              <a:rPr lang="en-US" sz="2800" dirty="0" smtClean="0"/>
              <a:t>Join a classroom discussion (5 min) Finish worksheet.</a:t>
            </a:r>
            <a:endParaRPr lang="en-US" sz="2800" dirty="0"/>
          </a:p>
        </p:txBody>
      </p:sp>
    </p:spTree>
    <p:extLst>
      <p:ext uri="{BB962C8B-B14F-4D97-AF65-F5344CB8AC3E}">
        <p14:creationId xmlns:p14="http://schemas.microsoft.com/office/powerpoint/2010/main" val="161792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overed wag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00800" y="5257800"/>
            <a:ext cx="2620249" cy="1171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04800"/>
            <a:ext cx="8079581" cy="1658198"/>
          </a:xfrm>
        </p:spPr>
        <p:txBody>
          <a:bodyPr/>
          <a:lstStyle/>
          <a:p>
            <a:r>
              <a:rPr lang="en-US" dirty="0" smtClean="0"/>
              <a:t>End of an Era</a:t>
            </a:r>
            <a:endParaRPr lang="en-US" dirty="0"/>
          </a:p>
        </p:txBody>
      </p:sp>
      <p:sp>
        <p:nvSpPr>
          <p:cNvPr id="3" name="Content Placeholder 2"/>
          <p:cNvSpPr>
            <a:spLocks noGrp="1"/>
          </p:cNvSpPr>
          <p:nvPr>
            <p:ph idx="1"/>
          </p:nvPr>
        </p:nvSpPr>
        <p:spPr>
          <a:xfrm>
            <a:off x="208378" y="914400"/>
            <a:ext cx="6421022" cy="5715000"/>
          </a:xfrm>
        </p:spPr>
        <p:txBody>
          <a:bodyPr>
            <a:normAutofit lnSpcReduction="10000"/>
          </a:bodyPr>
          <a:lstStyle/>
          <a:p>
            <a:r>
              <a:rPr lang="en-US" dirty="0" smtClean="0"/>
              <a:t>The Mountain Men were able to trap and live this lifestyle for about 20 years in Utah, though in the U.S. and Canada it had occurred for over 100 years. By the mid 1840s, many of the beavers were gone, and fashion styles changed so that people wanted fancy silk hats instead of beaver hats.</a:t>
            </a:r>
          </a:p>
          <a:p>
            <a:r>
              <a:rPr lang="en-US" dirty="0" smtClean="0"/>
              <a:t>Many of the mountain men then went into business as </a:t>
            </a:r>
            <a:r>
              <a:rPr lang="en-US" b="1" dirty="0" smtClean="0"/>
              <a:t>trail</a:t>
            </a:r>
            <a:r>
              <a:rPr lang="en-US" dirty="0" smtClean="0"/>
              <a:t> </a:t>
            </a:r>
            <a:r>
              <a:rPr lang="en-US" b="1" dirty="0" smtClean="0"/>
              <a:t>guides</a:t>
            </a:r>
            <a:r>
              <a:rPr lang="en-US" dirty="0" smtClean="0"/>
              <a:t> for settlers coming to California, Oregon, and Utah, as well as working for the U.S. government as explorers and map makers.</a:t>
            </a:r>
            <a:r>
              <a:rPr lang="en-US" dirty="0"/>
              <a:t> </a:t>
            </a:r>
            <a:r>
              <a:rPr lang="en-US" dirty="0" smtClean="0"/>
              <a:t>They would also be joined by other official government explorers, which we’ll talk about later.</a:t>
            </a:r>
          </a:p>
          <a:p>
            <a:r>
              <a:rPr lang="en-US" dirty="0" smtClean="0"/>
              <a:t>The lives of the Native Americans were forever changed as a result of these interactions. The Utes for example now had </a:t>
            </a:r>
            <a:r>
              <a:rPr lang="en-US" b="1" dirty="0" smtClean="0"/>
              <a:t>guns</a:t>
            </a:r>
            <a:r>
              <a:rPr lang="en-US" dirty="0" smtClean="0"/>
              <a:t>, </a:t>
            </a:r>
            <a:r>
              <a:rPr lang="en-US" b="1" dirty="0" smtClean="0"/>
              <a:t>horses</a:t>
            </a:r>
            <a:r>
              <a:rPr lang="en-US" dirty="0" smtClean="0"/>
              <a:t>, and </a:t>
            </a:r>
            <a:r>
              <a:rPr lang="en-US" b="1" dirty="0" smtClean="0"/>
              <a:t>metal</a:t>
            </a:r>
            <a:r>
              <a:rPr lang="en-US" dirty="0" smtClean="0"/>
              <a:t> </a:t>
            </a:r>
            <a:r>
              <a:rPr lang="en-US" b="1" dirty="0" smtClean="0"/>
              <a:t>objects</a:t>
            </a:r>
            <a:r>
              <a:rPr lang="en-US" dirty="0" smtClean="0"/>
              <a:t>. However, the arrival of the Mormons would shift that balance of power yet again.</a:t>
            </a:r>
          </a:p>
        </p:txBody>
      </p:sp>
      <p:pic>
        <p:nvPicPr>
          <p:cNvPr id="5" name="Picture 8" descr="https://s-media-cache-ak0.pinimg.com/236x/ae/11/ac/ae11ac8f7abf0c0490b925de90605f4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48488" y="704300"/>
            <a:ext cx="2671916" cy="3883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Reminder:</a:t>
            </a:r>
            <a:endParaRPr lang="en-US" dirty="0"/>
          </a:p>
        </p:txBody>
      </p:sp>
      <p:sp>
        <p:nvSpPr>
          <p:cNvPr id="3" name="Content Placeholder 2"/>
          <p:cNvSpPr>
            <a:spLocks noGrp="1"/>
          </p:cNvSpPr>
          <p:nvPr>
            <p:ph idx="1"/>
          </p:nvPr>
        </p:nvSpPr>
        <p:spPr/>
        <p:txBody>
          <a:bodyPr/>
          <a:lstStyle/>
          <a:p>
            <a:r>
              <a:rPr lang="en-US" dirty="0" smtClean="0"/>
              <a:t>Rest of class is working on Mountain Man Project!</a:t>
            </a:r>
          </a:p>
          <a:p>
            <a:r>
              <a:rPr lang="en-US" b="1" dirty="0" smtClean="0"/>
              <a:t>Ch. 4 Test</a:t>
            </a:r>
            <a:r>
              <a:rPr lang="en-US" dirty="0" smtClean="0"/>
              <a:t> will be </a:t>
            </a:r>
            <a:r>
              <a:rPr lang="en-US" b="1" dirty="0" smtClean="0"/>
              <a:t>D16</a:t>
            </a:r>
          </a:p>
          <a:p>
            <a:r>
              <a:rPr lang="en-US" dirty="0" smtClean="0"/>
              <a:t>Finish your Jigsaw worksheets if you haven’t already!</a:t>
            </a:r>
          </a:p>
        </p:txBody>
      </p:sp>
    </p:spTree>
    <p:extLst>
      <p:ext uri="{BB962C8B-B14F-4D97-AF65-F5344CB8AC3E}">
        <p14:creationId xmlns:p14="http://schemas.microsoft.com/office/powerpoint/2010/main" val="1536601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28" y="-1295400"/>
            <a:ext cx="8086725" cy="3352800"/>
          </a:xfrm>
        </p:spPr>
        <p:txBody>
          <a:bodyPr/>
          <a:lstStyle/>
          <a:p>
            <a:r>
              <a:rPr lang="en-US" dirty="0" smtClean="0"/>
              <a:t>Utah Studies</a:t>
            </a:r>
            <a:endParaRPr lang="en-US" dirty="0"/>
          </a:p>
        </p:txBody>
      </p:sp>
      <p:sp>
        <p:nvSpPr>
          <p:cNvPr id="3" name="Subtitle 2"/>
          <p:cNvSpPr>
            <a:spLocks noGrp="1"/>
          </p:cNvSpPr>
          <p:nvPr>
            <p:ph type="subTitle" idx="1"/>
          </p:nvPr>
        </p:nvSpPr>
        <p:spPr>
          <a:xfrm>
            <a:off x="500634" y="2132542"/>
            <a:ext cx="8338566" cy="4420658"/>
          </a:xfrm>
        </p:spPr>
        <p:txBody>
          <a:bodyPr>
            <a:normAutofit/>
          </a:bodyPr>
          <a:lstStyle/>
          <a:p>
            <a:r>
              <a:rPr lang="en-US" dirty="0" smtClean="0"/>
              <a:t>Mountain Men in </a:t>
            </a:r>
            <a:r>
              <a:rPr lang="en-US" dirty="0" smtClean="0"/>
              <a:t>Utah</a:t>
            </a:r>
          </a:p>
          <a:p>
            <a:r>
              <a:rPr lang="en-US" b="1" dirty="0" smtClean="0"/>
              <a:t>Goals for Today:</a:t>
            </a:r>
          </a:p>
          <a:p>
            <a:r>
              <a:rPr lang="en-US" dirty="0" smtClean="0"/>
              <a:t>We will learn:</a:t>
            </a:r>
          </a:p>
          <a:p>
            <a:pPr marL="457200" indent="-457200">
              <a:buFont typeface="Arial" panose="020B0604020202020204" pitchFamily="34" charset="0"/>
              <a:buChar char="•"/>
            </a:pPr>
            <a:r>
              <a:rPr lang="en-US" i="1" dirty="0" smtClean="0"/>
              <a:t>How the Old Spanish Trail affected Utah</a:t>
            </a:r>
          </a:p>
          <a:p>
            <a:pPr marL="457200" indent="-457200">
              <a:buFont typeface="Arial" panose="020B0604020202020204" pitchFamily="34" charset="0"/>
              <a:buChar char="•"/>
            </a:pPr>
            <a:r>
              <a:rPr lang="en-US" i="1" dirty="0" smtClean="0"/>
              <a:t>What brought trappers and Mountain Men to Utah</a:t>
            </a:r>
          </a:p>
          <a:p>
            <a:pPr marL="457200" indent="-457200">
              <a:buFont typeface="Arial" panose="020B0604020202020204" pitchFamily="34" charset="0"/>
              <a:buChar char="•"/>
            </a:pPr>
            <a:r>
              <a:rPr lang="en-US" i="1" dirty="0" smtClean="0"/>
              <a:t>About a specific Mountain Man of your choosing</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06" y="-228600"/>
            <a:ext cx="8079581" cy="1658198"/>
          </a:xfrm>
        </p:spPr>
        <p:txBody>
          <a:bodyPr/>
          <a:lstStyle/>
          <a:p>
            <a:r>
              <a:rPr lang="en-US" dirty="0" smtClean="0"/>
              <a:t>The Old Spanish Trail</a:t>
            </a:r>
            <a:endParaRPr lang="en-US" dirty="0"/>
          </a:p>
        </p:txBody>
      </p:sp>
      <p:sp>
        <p:nvSpPr>
          <p:cNvPr id="3" name="Content Placeholder 2"/>
          <p:cNvSpPr>
            <a:spLocks noGrp="1"/>
          </p:cNvSpPr>
          <p:nvPr>
            <p:ph idx="1"/>
          </p:nvPr>
        </p:nvSpPr>
        <p:spPr>
          <a:xfrm>
            <a:off x="228600" y="1143000"/>
            <a:ext cx="5218394" cy="5638800"/>
          </a:xfrm>
        </p:spPr>
        <p:txBody>
          <a:bodyPr>
            <a:normAutofit lnSpcReduction="10000"/>
          </a:bodyPr>
          <a:lstStyle/>
          <a:p>
            <a:r>
              <a:rPr lang="en-US" dirty="0" smtClean="0"/>
              <a:t>As has been mentioned, the </a:t>
            </a:r>
            <a:r>
              <a:rPr lang="en-US" b="1" dirty="0" smtClean="0"/>
              <a:t>Old Spanish Trail</a:t>
            </a:r>
            <a:r>
              <a:rPr lang="en-US" dirty="0" smtClean="0"/>
              <a:t> cut through Utah on its way from Santa Fe to the Spanish Missions of California. Arizona had some dangerous Native American tribes, and so the Spanish Trail avoided contact with those tribes.</a:t>
            </a:r>
          </a:p>
          <a:p>
            <a:r>
              <a:rPr lang="en-US" dirty="0" smtClean="0"/>
              <a:t>Thus the </a:t>
            </a:r>
            <a:r>
              <a:rPr lang="en-US" b="1" dirty="0" smtClean="0"/>
              <a:t>Old Spanish Trail </a:t>
            </a:r>
            <a:r>
              <a:rPr lang="en-US" dirty="0" smtClean="0"/>
              <a:t>was born. Supplies shipped from elsewhere landed in </a:t>
            </a:r>
            <a:r>
              <a:rPr lang="en-US" b="1" dirty="0" smtClean="0"/>
              <a:t>Los</a:t>
            </a:r>
            <a:r>
              <a:rPr lang="en-US" dirty="0" smtClean="0"/>
              <a:t> </a:t>
            </a:r>
            <a:r>
              <a:rPr lang="en-US" b="1" dirty="0" smtClean="0"/>
              <a:t>Angeles</a:t>
            </a:r>
            <a:r>
              <a:rPr lang="en-US" dirty="0" smtClean="0"/>
              <a:t>, and they made their way to </a:t>
            </a:r>
            <a:r>
              <a:rPr lang="en-US" b="1" dirty="0" smtClean="0"/>
              <a:t>Santa</a:t>
            </a:r>
            <a:r>
              <a:rPr lang="en-US" dirty="0" smtClean="0"/>
              <a:t> </a:t>
            </a:r>
            <a:r>
              <a:rPr lang="en-US" b="1" dirty="0" smtClean="0"/>
              <a:t>Fe</a:t>
            </a:r>
            <a:r>
              <a:rPr lang="en-US" dirty="0" smtClean="0"/>
              <a:t> via the trail. The most common commodity was </a:t>
            </a:r>
            <a:r>
              <a:rPr lang="en-US" b="1" dirty="0" smtClean="0"/>
              <a:t>woolen</a:t>
            </a:r>
            <a:r>
              <a:rPr lang="en-US" dirty="0" smtClean="0"/>
              <a:t> </a:t>
            </a:r>
            <a:r>
              <a:rPr lang="en-US" b="1" dirty="0" smtClean="0"/>
              <a:t>goods</a:t>
            </a:r>
            <a:r>
              <a:rPr lang="en-US" dirty="0" smtClean="0"/>
              <a:t>, made from the wool of sheep in </a:t>
            </a:r>
            <a:r>
              <a:rPr lang="en-US" b="1" dirty="0" smtClean="0"/>
              <a:t>New</a:t>
            </a:r>
            <a:r>
              <a:rPr lang="en-US" dirty="0" smtClean="0"/>
              <a:t> </a:t>
            </a:r>
            <a:r>
              <a:rPr lang="en-US" b="1" dirty="0" smtClean="0"/>
              <a:t>Mexico</a:t>
            </a:r>
            <a:r>
              <a:rPr lang="en-US" dirty="0" smtClean="0"/>
              <a:t>. </a:t>
            </a:r>
          </a:p>
          <a:p>
            <a:r>
              <a:rPr lang="en-US" dirty="0" smtClean="0"/>
              <a:t>These were traded for </a:t>
            </a:r>
            <a:r>
              <a:rPr lang="en-US" b="1" dirty="0" smtClean="0"/>
              <a:t>horses</a:t>
            </a:r>
            <a:r>
              <a:rPr lang="en-US" dirty="0" smtClean="0"/>
              <a:t> and </a:t>
            </a:r>
            <a:r>
              <a:rPr lang="en-US" b="1" dirty="0" smtClean="0"/>
              <a:t>mules</a:t>
            </a:r>
            <a:r>
              <a:rPr lang="en-US" dirty="0" smtClean="0"/>
              <a:t> that were plentiful in </a:t>
            </a:r>
            <a:r>
              <a:rPr lang="en-US" b="1" dirty="0" smtClean="0"/>
              <a:t>California</a:t>
            </a:r>
            <a:r>
              <a:rPr lang="en-US" dirty="0" smtClean="0"/>
              <a:t>. Ships at the ports brought supplies, and took those woolen goods to the rest of the world. Spanish Trail Today: </a:t>
            </a:r>
            <a:r>
              <a:rPr lang="en-US" dirty="0" smtClean="0">
                <a:hlinkClick r:id="rId2"/>
              </a:rPr>
              <a:t>VID</a:t>
            </a:r>
            <a:endParaRPr lang="en-US" dirty="0" smtClean="0"/>
          </a:p>
        </p:txBody>
      </p:sp>
      <p:pic>
        <p:nvPicPr>
          <p:cNvPr id="1026" name="Picture 2" descr="Image result for Old Spanish T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33400"/>
            <a:ext cx="351692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Woolen Goo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9838" y="4187879"/>
            <a:ext cx="3517962" cy="206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152400"/>
            <a:ext cx="8079581" cy="1658198"/>
          </a:xfrm>
        </p:spPr>
        <p:txBody>
          <a:bodyPr/>
          <a:lstStyle/>
          <a:p>
            <a:r>
              <a:rPr lang="en-US" dirty="0" smtClean="0"/>
              <a:t>Dark Side of the Force…</a:t>
            </a:r>
            <a:r>
              <a:rPr lang="en-US" dirty="0" err="1" smtClean="0"/>
              <a:t>er</a:t>
            </a:r>
            <a:r>
              <a:rPr lang="en-US" dirty="0" smtClean="0"/>
              <a:t>, Trail</a:t>
            </a:r>
            <a:endParaRPr lang="en-US" dirty="0"/>
          </a:p>
        </p:txBody>
      </p:sp>
      <p:sp>
        <p:nvSpPr>
          <p:cNvPr id="3" name="Content Placeholder 2"/>
          <p:cNvSpPr>
            <a:spLocks noGrp="1"/>
          </p:cNvSpPr>
          <p:nvPr>
            <p:ph idx="1"/>
          </p:nvPr>
        </p:nvSpPr>
        <p:spPr>
          <a:xfrm>
            <a:off x="457200" y="1295400"/>
            <a:ext cx="8065294" cy="3766185"/>
          </a:xfrm>
        </p:spPr>
        <p:txBody>
          <a:bodyPr/>
          <a:lstStyle/>
          <a:p>
            <a:r>
              <a:rPr lang="en-US" dirty="0"/>
              <a:t>Sadly, the trail was also infamous for being used as a route for moving Indian slaves. </a:t>
            </a:r>
            <a:r>
              <a:rPr lang="en-US" b="1" dirty="0"/>
              <a:t>Chief</a:t>
            </a:r>
            <a:r>
              <a:rPr lang="en-US" dirty="0"/>
              <a:t> </a:t>
            </a:r>
            <a:r>
              <a:rPr lang="en-US" b="1" dirty="0" err="1"/>
              <a:t>Walkara</a:t>
            </a:r>
            <a:r>
              <a:rPr lang="en-US" dirty="0"/>
              <a:t>, a powerful Ute Leader, was heavily involved in this </a:t>
            </a:r>
            <a:r>
              <a:rPr lang="en-US" b="1" dirty="0"/>
              <a:t>slave</a:t>
            </a:r>
            <a:r>
              <a:rPr lang="en-US" dirty="0"/>
              <a:t> </a:t>
            </a:r>
            <a:r>
              <a:rPr lang="en-US" b="1" dirty="0"/>
              <a:t>trade</a:t>
            </a:r>
            <a:r>
              <a:rPr lang="en-US" dirty="0"/>
              <a:t>. </a:t>
            </a:r>
            <a:endParaRPr lang="en-US" dirty="0" smtClean="0"/>
          </a:p>
          <a:p>
            <a:r>
              <a:rPr lang="en-US" dirty="0" smtClean="0"/>
              <a:t>These </a:t>
            </a:r>
            <a:r>
              <a:rPr lang="en-US" dirty="0"/>
              <a:t>slaves were used to work in mines, as servants, etc., far away, and the Spanish Trail provided a way to move them. However, the </a:t>
            </a:r>
            <a:r>
              <a:rPr lang="en-US" b="1" dirty="0"/>
              <a:t>Mormons</a:t>
            </a:r>
            <a:r>
              <a:rPr lang="en-US" dirty="0"/>
              <a:t> would eventually put an end to this as they saw it as wrong</a:t>
            </a:r>
            <a:r>
              <a:rPr lang="en-US" dirty="0" smtClean="0"/>
              <a:t>. </a:t>
            </a:r>
            <a:r>
              <a:rPr lang="en-US" b="1" dirty="0" smtClean="0"/>
              <a:t>TPS: is it ok to make such judgement?</a:t>
            </a:r>
            <a:endParaRPr lang="en-US" b="1" dirty="0"/>
          </a:p>
          <a:p>
            <a:endParaRPr lang="en-US" b="1" dirty="0"/>
          </a:p>
        </p:txBody>
      </p:sp>
      <p:pic>
        <p:nvPicPr>
          <p:cNvPr id="4" name="Picture 10" descr="https://upload.wikimedia.org/wikipedia/en/e/ec/Walk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12" y="3657600"/>
            <a:ext cx="2813988" cy="3052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962400" y="3686649"/>
            <a:ext cx="4472055" cy="2942751"/>
          </a:xfrm>
          <a:prstGeom prst="rect">
            <a:avLst/>
          </a:prstGeom>
          <a:ln>
            <a:noFill/>
          </a:ln>
          <a:effectLst>
            <a:softEdge rad="112500"/>
          </a:effectLst>
        </p:spPr>
      </p:pic>
      <p:pic>
        <p:nvPicPr>
          <p:cNvPr id="1026" name="Picture 2" descr="Image result for Angry eye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357" y="4836407"/>
            <a:ext cx="920362" cy="34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aver hat 18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27851"/>
            <a:ext cx="2385739" cy="24736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57938" y="332895"/>
            <a:ext cx="2481262" cy="3658503"/>
          </a:xfrm>
          <a:prstGeom prst="rect">
            <a:avLst/>
          </a:prstGeom>
        </p:spPr>
      </p:pic>
      <p:sp>
        <p:nvSpPr>
          <p:cNvPr id="2" name="Title 1"/>
          <p:cNvSpPr>
            <a:spLocks noGrp="1"/>
          </p:cNvSpPr>
          <p:nvPr>
            <p:ph type="title"/>
          </p:nvPr>
        </p:nvSpPr>
        <p:spPr>
          <a:xfrm>
            <a:off x="492919" y="-152400"/>
            <a:ext cx="8079581" cy="1658198"/>
          </a:xfrm>
        </p:spPr>
        <p:txBody>
          <a:bodyPr/>
          <a:lstStyle/>
          <a:p>
            <a:r>
              <a:rPr lang="en-US" dirty="0" smtClean="0"/>
              <a:t>Mountain Men in North America</a:t>
            </a:r>
            <a:endParaRPr lang="en-US" dirty="0"/>
          </a:p>
        </p:txBody>
      </p:sp>
      <p:sp>
        <p:nvSpPr>
          <p:cNvPr id="3" name="Content Placeholder 2"/>
          <p:cNvSpPr>
            <a:spLocks noGrp="1"/>
          </p:cNvSpPr>
          <p:nvPr>
            <p:ph idx="1"/>
          </p:nvPr>
        </p:nvSpPr>
        <p:spPr>
          <a:xfrm>
            <a:off x="304800" y="1066800"/>
            <a:ext cx="6095999" cy="5791200"/>
          </a:xfrm>
        </p:spPr>
        <p:txBody>
          <a:bodyPr>
            <a:normAutofit lnSpcReduction="10000"/>
          </a:bodyPr>
          <a:lstStyle/>
          <a:p>
            <a:r>
              <a:rPr lang="en-US" dirty="0" smtClean="0"/>
              <a:t>Fur trappers had existed since the 1600s in the East, with the French starting the trend. When French explorers first arrived in what is now Canada, they didn’t find the gold and riches that Cortez or Pizarro found, but they did find something </a:t>
            </a:r>
            <a:r>
              <a:rPr lang="en-US" b="1" dirty="0" smtClean="0"/>
              <a:t>almost</a:t>
            </a:r>
            <a:r>
              <a:rPr lang="en-US" dirty="0" smtClean="0"/>
              <a:t> as good: </a:t>
            </a:r>
            <a:r>
              <a:rPr lang="en-US" b="1" dirty="0" smtClean="0"/>
              <a:t>furs</a:t>
            </a:r>
            <a:r>
              <a:rPr lang="en-US" dirty="0" smtClean="0"/>
              <a:t>.</a:t>
            </a:r>
          </a:p>
          <a:p>
            <a:r>
              <a:rPr lang="en-US" dirty="0" smtClean="0"/>
              <a:t>Animal </a:t>
            </a:r>
            <a:r>
              <a:rPr lang="en-US" b="1" dirty="0" smtClean="0"/>
              <a:t>pelts</a:t>
            </a:r>
            <a:r>
              <a:rPr lang="en-US" dirty="0" smtClean="0"/>
              <a:t> / </a:t>
            </a:r>
            <a:r>
              <a:rPr lang="en-US" b="1" dirty="0" smtClean="0"/>
              <a:t>furs</a:t>
            </a:r>
            <a:r>
              <a:rPr lang="en-US" dirty="0" smtClean="0"/>
              <a:t>, from beavers, foxes, and other animals, were </a:t>
            </a:r>
            <a:r>
              <a:rPr lang="en-US" b="1" dirty="0" smtClean="0"/>
              <a:t>highly</a:t>
            </a:r>
            <a:r>
              <a:rPr lang="en-US" dirty="0" smtClean="0"/>
              <a:t> </a:t>
            </a:r>
            <a:r>
              <a:rPr lang="en-US" b="1" dirty="0" smtClean="0"/>
              <a:t>valuable</a:t>
            </a:r>
            <a:r>
              <a:rPr lang="en-US" dirty="0" smtClean="0"/>
              <a:t> back in Europe, and became quite the trendy item for nearly 200 years. Even into the 1800s, they sold for a lot of money. The British and French trapped heavily for lots of profit.</a:t>
            </a:r>
          </a:p>
          <a:p>
            <a:r>
              <a:rPr lang="en-US" dirty="0" smtClean="0"/>
              <a:t>These trappers started in the East, trapping animals and furs, while maintaining </a:t>
            </a:r>
            <a:r>
              <a:rPr lang="en-US" b="1" dirty="0" smtClean="0"/>
              <a:t>friendly</a:t>
            </a:r>
            <a:r>
              <a:rPr lang="en-US" dirty="0" smtClean="0"/>
              <a:t> </a:t>
            </a:r>
            <a:r>
              <a:rPr lang="en-US" b="1" dirty="0" smtClean="0"/>
              <a:t>relations</a:t>
            </a:r>
            <a:r>
              <a:rPr lang="en-US" dirty="0" smtClean="0"/>
              <a:t> with the </a:t>
            </a:r>
            <a:r>
              <a:rPr lang="en-US" b="1" dirty="0" smtClean="0"/>
              <a:t>Indians</a:t>
            </a:r>
            <a:r>
              <a:rPr lang="en-US" dirty="0" smtClean="0"/>
              <a:t>, living like them, sometimes even marrying them. Gradually they moved </a:t>
            </a:r>
            <a:r>
              <a:rPr lang="en-US" b="1" dirty="0" smtClean="0"/>
              <a:t>West</a:t>
            </a:r>
            <a:r>
              <a:rPr lang="en-US" dirty="0" smtClean="0"/>
              <a:t>, eventually reaching the </a:t>
            </a:r>
            <a:r>
              <a:rPr lang="en-US" b="1" dirty="0" smtClean="0"/>
              <a:t>Rockies</a:t>
            </a:r>
            <a:r>
              <a:rPr lang="en-US" dirty="0" smtClean="0"/>
              <a:t>, and here they became known as </a:t>
            </a:r>
            <a:r>
              <a:rPr lang="en-US" b="1" dirty="0" smtClean="0"/>
              <a:t>Mountain</a:t>
            </a:r>
            <a:r>
              <a:rPr lang="en-US" dirty="0" smtClean="0"/>
              <a:t> </a:t>
            </a:r>
            <a:r>
              <a:rPr lang="en-US" b="1" dirty="0" smtClean="0"/>
              <a:t>Men</a:t>
            </a:r>
            <a:r>
              <a:rPr lang="en-US" dirty="0" smtClean="0"/>
              <a:t>. </a:t>
            </a:r>
            <a:r>
              <a:rPr lang="en-US" dirty="0" smtClean="0">
                <a:hlinkClick r:id="rId4"/>
              </a:rPr>
              <a:t>VID</a:t>
            </a:r>
            <a:endParaRPr lang="en-US" dirty="0"/>
          </a:p>
        </p:txBody>
      </p:sp>
      <p:pic>
        <p:nvPicPr>
          <p:cNvPr id="5" name="Picture 4"/>
          <p:cNvPicPr>
            <a:picLocks noChangeAspect="1"/>
          </p:cNvPicPr>
          <p:nvPr/>
        </p:nvPicPr>
        <p:blipFill>
          <a:blip r:embed="rId5"/>
          <a:stretch>
            <a:fillRect/>
          </a:stretch>
        </p:blipFill>
        <p:spPr>
          <a:xfrm>
            <a:off x="6324600" y="4168516"/>
            <a:ext cx="2539475" cy="3299084"/>
          </a:xfrm>
          <a:prstGeom prst="rect">
            <a:avLst/>
          </a:prstGeom>
        </p:spPr>
      </p:pic>
    </p:spTree>
    <p:extLst>
      <p:ext uri="{BB962C8B-B14F-4D97-AF65-F5344CB8AC3E}">
        <p14:creationId xmlns:p14="http://schemas.microsoft.com/office/powerpoint/2010/main" val="338626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 Mountain Man Poster</a:t>
            </a:r>
            <a:endParaRPr lang="en-US" dirty="0"/>
          </a:p>
        </p:txBody>
      </p:sp>
      <p:sp>
        <p:nvSpPr>
          <p:cNvPr id="3" name="Content Placeholder 2"/>
          <p:cNvSpPr>
            <a:spLocks noGrp="1"/>
          </p:cNvSpPr>
          <p:nvPr>
            <p:ph idx="1"/>
          </p:nvPr>
        </p:nvSpPr>
        <p:spPr/>
        <p:txBody>
          <a:bodyPr/>
          <a:lstStyle/>
          <a:p>
            <a:r>
              <a:rPr lang="en-US" dirty="0" smtClean="0"/>
              <a:t>See the assignment; we’ll continue talking about the </a:t>
            </a:r>
            <a:r>
              <a:rPr lang="en-US" b="1" dirty="0" smtClean="0"/>
              <a:t>Mountain Men</a:t>
            </a:r>
            <a:r>
              <a:rPr lang="en-US" dirty="0" smtClean="0"/>
              <a:t> next time, but you’ll be doing some </a:t>
            </a:r>
            <a:r>
              <a:rPr lang="en-US" b="1" dirty="0" smtClean="0"/>
              <a:t>research</a:t>
            </a:r>
            <a:r>
              <a:rPr lang="en-US" dirty="0" smtClean="0"/>
              <a:t> into your chosen Mountain Man first.</a:t>
            </a:r>
            <a:endParaRPr lang="en-US" dirty="0"/>
          </a:p>
        </p:txBody>
      </p:sp>
    </p:spTree>
    <p:extLst>
      <p:ext uri="{BB962C8B-B14F-4D97-AF65-F5344CB8AC3E}">
        <p14:creationId xmlns:p14="http://schemas.microsoft.com/office/powerpoint/2010/main" val="352937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 D15: </a:t>
            </a:r>
            <a:endParaRPr lang="en-US" dirty="0"/>
          </a:p>
        </p:txBody>
      </p:sp>
      <p:sp>
        <p:nvSpPr>
          <p:cNvPr id="3" name="Content Placeholder 2"/>
          <p:cNvSpPr>
            <a:spLocks noGrp="1"/>
          </p:cNvSpPr>
          <p:nvPr>
            <p:ph idx="1"/>
          </p:nvPr>
        </p:nvSpPr>
        <p:spPr/>
        <p:txBody>
          <a:bodyPr/>
          <a:lstStyle/>
          <a:p>
            <a:r>
              <a:rPr lang="en-US" dirty="0" smtClean="0"/>
              <a:t>Did the </a:t>
            </a:r>
            <a:r>
              <a:rPr lang="en-US" b="1" dirty="0" smtClean="0"/>
              <a:t>mountain</a:t>
            </a:r>
            <a:r>
              <a:rPr lang="en-US" dirty="0" smtClean="0"/>
              <a:t> </a:t>
            </a:r>
            <a:r>
              <a:rPr lang="en-US" b="1" dirty="0" smtClean="0"/>
              <a:t>men</a:t>
            </a:r>
            <a:r>
              <a:rPr lang="en-US" dirty="0" smtClean="0"/>
              <a:t> get along with the </a:t>
            </a:r>
            <a:r>
              <a:rPr lang="en-US" b="1" dirty="0" smtClean="0"/>
              <a:t>Native</a:t>
            </a:r>
            <a:r>
              <a:rPr lang="en-US" dirty="0" smtClean="0"/>
              <a:t> </a:t>
            </a:r>
            <a:r>
              <a:rPr lang="en-US" b="1" dirty="0" smtClean="0"/>
              <a:t>Americans</a:t>
            </a:r>
            <a:r>
              <a:rPr lang="en-US" dirty="0" smtClean="0"/>
              <a:t>?</a:t>
            </a:r>
          </a:p>
          <a:p>
            <a:r>
              <a:rPr lang="en-US" dirty="0" smtClean="0"/>
              <a:t>Also, share some details about your chosen </a:t>
            </a:r>
            <a:r>
              <a:rPr lang="en-US" b="1" dirty="0" smtClean="0"/>
              <a:t>Mountain Man</a:t>
            </a:r>
            <a:r>
              <a:rPr lang="en-US" dirty="0"/>
              <a:t>:</a:t>
            </a:r>
          </a:p>
        </p:txBody>
      </p:sp>
    </p:spTree>
    <p:extLst>
      <p:ext uri="{BB962C8B-B14F-4D97-AF65-F5344CB8AC3E}">
        <p14:creationId xmlns:p14="http://schemas.microsoft.com/office/powerpoint/2010/main" val="266531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28" y="-1295400"/>
            <a:ext cx="8086725" cy="3352800"/>
          </a:xfrm>
        </p:spPr>
        <p:txBody>
          <a:bodyPr/>
          <a:lstStyle/>
          <a:p>
            <a:r>
              <a:rPr lang="en-US" dirty="0" smtClean="0"/>
              <a:t>Utah Studies</a:t>
            </a:r>
            <a:endParaRPr lang="en-US" dirty="0"/>
          </a:p>
        </p:txBody>
      </p:sp>
      <p:sp>
        <p:nvSpPr>
          <p:cNvPr id="3" name="Subtitle 2"/>
          <p:cNvSpPr>
            <a:spLocks noGrp="1"/>
          </p:cNvSpPr>
          <p:nvPr>
            <p:ph type="subTitle" idx="1"/>
          </p:nvPr>
        </p:nvSpPr>
        <p:spPr>
          <a:xfrm>
            <a:off x="500634" y="2132542"/>
            <a:ext cx="8338566" cy="4420658"/>
          </a:xfrm>
        </p:spPr>
        <p:txBody>
          <a:bodyPr>
            <a:normAutofit/>
          </a:bodyPr>
          <a:lstStyle/>
          <a:p>
            <a:r>
              <a:rPr lang="en-US" dirty="0" smtClean="0"/>
              <a:t>Mountain Men in </a:t>
            </a:r>
            <a:r>
              <a:rPr lang="en-US" dirty="0" smtClean="0"/>
              <a:t>Utah, Part II</a:t>
            </a:r>
          </a:p>
          <a:p>
            <a:r>
              <a:rPr lang="en-US" b="1" dirty="0" smtClean="0"/>
              <a:t>Goals for Today:</a:t>
            </a:r>
          </a:p>
          <a:p>
            <a:r>
              <a:rPr lang="en-US" dirty="0" smtClean="0"/>
              <a:t>We will learn:</a:t>
            </a:r>
          </a:p>
          <a:p>
            <a:pPr marL="457200" indent="-457200">
              <a:buFont typeface="Arial" panose="020B0604020202020204" pitchFamily="34" charset="0"/>
              <a:buChar char="•"/>
            </a:pPr>
            <a:r>
              <a:rPr lang="en-US" i="1" dirty="0" smtClean="0"/>
              <a:t>About a specific Mountain Man of your choosing</a:t>
            </a:r>
          </a:p>
          <a:p>
            <a:pPr marL="457200" indent="-457200">
              <a:buFont typeface="Arial" panose="020B0604020202020204" pitchFamily="34" charset="0"/>
              <a:buChar char="•"/>
            </a:pPr>
            <a:r>
              <a:rPr lang="en-US" i="1" dirty="0" smtClean="0"/>
              <a:t>About several Mountain Men that came to Utah</a:t>
            </a:r>
          </a:p>
          <a:p>
            <a:pPr marL="457200" indent="-457200">
              <a:buFont typeface="Arial" panose="020B0604020202020204" pitchFamily="34" charset="0"/>
              <a:buChar char="•"/>
            </a:pPr>
            <a:r>
              <a:rPr lang="en-US" i="1" dirty="0" smtClean="0"/>
              <a:t>The importance of </a:t>
            </a:r>
            <a:r>
              <a:rPr lang="en-US" b="1" i="1" dirty="0" smtClean="0"/>
              <a:t>rendezvous</a:t>
            </a:r>
          </a:p>
          <a:p>
            <a:pPr marL="457200" indent="-457200">
              <a:buFont typeface="Arial" panose="020B0604020202020204" pitchFamily="34" charset="0"/>
              <a:buChar char="•"/>
            </a:pPr>
            <a:r>
              <a:rPr lang="en-US" i="1" dirty="0" smtClean="0"/>
              <a:t>What brought about the end of the Mtn. Man era</a:t>
            </a:r>
          </a:p>
          <a:p>
            <a:pPr marL="457200" indent="-457200">
              <a:buFont typeface="Arial" panose="020B0604020202020204" pitchFamily="34" charset="0"/>
              <a:buChar char="•"/>
            </a:pPr>
            <a:r>
              <a:rPr lang="en-US" i="1" dirty="0" smtClean="0"/>
              <a:t>What happened to the Mtn. Men afterwards.</a:t>
            </a:r>
          </a:p>
          <a:p>
            <a:pPr marL="457200" indent="-457200">
              <a:buFont typeface="Arial" panose="020B0604020202020204" pitchFamily="34" charset="0"/>
              <a:buChar char="•"/>
            </a:pPr>
            <a:endParaRPr lang="en-US" i="1" dirty="0" smtClean="0"/>
          </a:p>
          <a:p>
            <a:pPr marL="457200" indent="-457200">
              <a:buFont typeface="Arial" panose="020B0604020202020204" pitchFamily="34" charset="0"/>
              <a:buChar char="•"/>
            </a:pPr>
            <a:endParaRPr lang="en-US" i="1"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8347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619" y="-228600"/>
            <a:ext cx="8079581" cy="1658198"/>
          </a:xfrm>
        </p:spPr>
        <p:txBody>
          <a:bodyPr/>
          <a:lstStyle/>
          <a:p>
            <a:r>
              <a:rPr lang="en-US" dirty="0" smtClean="0"/>
              <a:t>Rendezvous!</a:t>
            </a:r>
            <a:endParaRPr lang="en-US" dirty="0"/>
          </a:p>
        </p:txBody>
      </p:sp>
      <p:sp>
        <p:nvSpPr>
          <p:cNvPr id="3" name="Content Placeholder 2"/>
          <p:cNvSpPr>
            <a:spLocks noGrp="1"/>
          </p:cNvSpPr>
          <p:nvPr>
            <p:ph idx="1"/>
          </p:nvPr>
        </p:nvSpPr>
        <p:spPr>
          <a:xfrm>
            <a:off x="2590799" y="1066800"/>
            <a:ext cx="6438901" cy="5638800"/>
          </a:xfrm>
        </p:spPr>
        <p:txBody>
          <a:bodyPr>
            <a:normAutofit lnSpcReduction="10000"/>
          </a:bodyPr>
          <a:lstStyle/>
          <a:p>
            <a:r>
              <a:rPr lang="en-US" dirty="0" smtClean="0"/>
              <a:t>The </a:t>
            </a:r>
            <a:r>
              <a:rPr lang="en-US" b="1" dirty="0" smtClean="0"/>
              <a:t>rendezvous</a:t>
            </a:r>
            <a:r>
              <a:rPr lang="en-US" dirty="0" smtClean="0"/>
              <a:t> was a meeting of the trappers, which was a get together of trappers once a year with representatives of the </a:t>
            </a:r>
            <a:r>
              <a:rPr lang="en-US" b="1" dirty="0" smtClean="0"/>
              <a:t>fur-trading companies</a:t>
            </a:r>
            <a:r>
              <a:rPr lang="en-US" dirty="0" smtClean="0"/>
              <a:t>. Trappers would find their </a:t>
            </a:r>
            <a:r>
              <a:rPr lang="en-US" b="1" dirty="0" smtClean="0"/>
              <a:t>caches</a:t>
            </a:r>
            <a:r>
              <a:rPr lang="en-US" dirty="0" smtClean="0"/>
              <a:t>, or hidden batches of furs that they had buried for safekeeping, and gather them all together, then head to the rendezvous.</a:t>
            </a:r>
          </a:p>
          <a:p>
            <a:r>
              <a:rPr lang="en-US" dirty="0" smtClean="0"/>
              <a:t>There, they’d sell or </a:t>
            </a:r>
            <a:r>
              <a:rPr lang="en-US" b="1" dirty="0" smtClean="0"/>
              <a:t>barter / trade</a:t>
            </a:r>
            <a:r>
              <a:rPr lang="en-US" dirty="0" smtClean="0"/>
              <a:t> their furs for supplies. The first day was usually just a big party though, since many of them hadn’t seen each other for a year. Then they’d get down to business, trading and swapping furs for knives, gunpowder, lead for bullets, flour, etc.</a:t>
            </a:r>
          </a:p>
          <a:p>
            <a:r>
              <a:rPr lang="en-US" b="1" dirty="0" smtClean="0"/>
              <a:t>Cache</a:t>
            </a:r>
            <a:r>
              <a:rPr lang="en-US" dirty="0" smtClean="0"/>
              <a:t> </a:t>
            </a:r>
            <a:r>
              <a:rPr lang="en-US" b="1" dirty="0" smtClean="0"/>
              <a:t>Valley</a:t>
            </a:r>
            <a:r>
              <a:rPr lang="en-US" dirty="0" smtClean="0"/>
              <a:t> Utah, in Northern Utah, had some rendezvous, and is named for the mountain men caches of furs we mentioned. There is an </a:t>
            </a:r>
            <a:r>
              <a:rPr lang="en-US" b="1" dirty="0" smtClean="0"/>
              <a:t>annual</a:t>
            </a:r>
            <a:r>
              <a:rPr lang="en-US" dirty="0" smtClean="0"/>
              <a:t> </a:t>
            </a:r>
            <a:r>
              <a:rPr lang="en-US" b="1" dirty="0" smtClean="0"/>
              <a:t>Rendezvous</a:t>
            </a:r>
            <a:r>
              <a:rPr lang="en-US" dirty="0" smtClean="0"/>
              <a:t> all over Utah and the whole country! </a:t>
            </a:r>
            <a:r>
              <a:rPr lang="en-US" dirty="0" smtClean="0">
                <a:hlinkClick r:id="rId2"/>
              </a:rPr>
              <a:t>VID</a:t>
            </a:r>
            <a:endParaRPr lang="en-US" dirty="0"/>
          </a:p>
        </p:txBody>
      </p:sp>
      <p:pic>
        <p:nvPicPr>
          <p:cNvPr id="4" name="Picture 3"/>
          <p:cNvPicPr>
            <a:picLocks noChangeAspect="1"/>
          </p:cNvPicPr>
          <p:nvPr/>
        </p:nvPicPr>
        <p:blipFill>
          <a:blip r:embed="rId3"/>
          <a:stretch>
            <a:fillRect/>
          </a:stretch>
        </p:blipFill>
        <p:spPr>
          <a:xfrm>
            <a:off x="323850" y="381000"/>
            <a:ext cx="2114550" cy="2461715"/>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194925" y="3067050"/>
            <a:ext cx="2395875" cy="3257550"/>
          </a:xfrm>
          <a:prstGeom prst="rect">
            <a:avLst/>
          </a:prstGeom>
          <a:ln>
            <a:noFill/>
          </a:ln>
          <a:effectLst>
            <a:softEdge rad="112500"/>
          </a:effectLst>
        </p:spPr>
      </p:pic>
    </p:spTree>
    <p:extLst>
      <p:ext uri="{BB962C8B-B14F-4D97-AF65-F5344CB8AC3E}">
        <p14:creationId xmlns:p14="http://schemas.microsoft.com/office/powerpoint/2010/main" val="31122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7564</TotalTime>
  <Words>1054</Words>
  <Application>Microsoft Office PowerPoint</Application>
  <PresentationFormat>On-screen Show (4:3)</PresentationFormat>
  <Paragraphs>54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 Light</vt:lpstr>
      <vt:lpstr>Metropolitan</vt:lpstr>
      <vt:lpstr>D14 – BR:</vt:lpstr>
      <vt:lpstr>Utah Studies</vt:lpstr>
      <vt:lpstr>The Old Spanish Trail</vt:lpstr>
      <vt:lpstr>Dark Side of the Force…er, Trail</vt:lpstr>
      <vt:lpstr>Mountain Men in North America</vt:lpstr>
      <vt:lpstr>Classwork: Mountain Man Poster</vt:lpstr>
      <vt:lpstr>BR D15: </vt:lpstr>
      <vt:lpstr>Utah Studies</vt:lpstr>
      <vt:lpstr>Rendezvous!</vt:lpstr>
      <vt:lpstr>Jigsaw Activity</vt:lpstr>
      <vt:lpstr>End of an Era</vt:lpstr>
      <vt:lpstr>HW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Studies</dc:title>
  <dc:creator>Dell</dc:creator>
  <cp:lastModifiedBy>Joseph Wright</cp:lastModifiedBy>
  <cp:revision>244</cp:revision>
  <dcterms:created xsi:type="dcterms:W3CDTF">2016-08-18T12:48:54Z</dcterms:created>
  <dcterms:modified xsi:type="dcterms:W3CDTF">2019-02-14T14:00:10Z</dcterms:modified>
</cp:coreProperties>
</file>