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7"/>
  </p:notesMasterIdLst>
  <p:sldIdLst>
    <p:sldId id="260" r:id="rId2"/>
    <p:sldId id="269" r:id="rId3"/>
    <p:sldId id="274" r:id="rId4"/>
    <p:sldId id="272" r:id="rId5"/>
    <p:sldId id="27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40" autoAdjust="0"/>
    <p:restoredTop sz="87636" autoAdjust="0"/>
  </p:normalViewPr>
  <p:slideViewPr>
    <p:cSldViewPr snapToGrid="0">
      <p:cViewPr varScale="1">
        <p:scale>
          <a:sx n="64" d="100"/>
          <a:sy n="64" d="100"/>
        </p:scale>
        <p:origin x="150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866921-18BE-4C36-BFFD-749E66694988}" type="datetimeFigureOut">
              <a:rPr lang="en-US" smtClean="0"/>
              <a:t>2/18/2019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3AC0E7-A954-42CD-AB52-7BDC475E254C}" type="slidenum">
              <a:rPr lang="en-US" smtClean="0"/>
              <a:t>‹#›</a:t>
            </a:fld>
            <a:endParaRPr lang="en-US"/>
          </a:p>
        </p:txBody>
      </p:sp>
    </p:spTree>
    <p:extLst>
      <p:ext uri="{BB962C8B-B14F-4D97-AF65-F5344CB8AC3E}">
        <p14:creationId xmlns:p14="http://schemas.microsoft.com/office/powerpoint/2010/main" val="4106586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t>Kairos is about talking to the right p____ (people), at the right t____ (time), in the right p____ (place), under the right c________ (circumstances).</a:t>
            </a:r>
          </a:p>
          <a:p>
            <a:endParaRPr lang="en-US" dirty="0"/>
          </a:p>
        </p:txBody>
      </p:sp>
      <p:sp>
        <p:nvSpPr>
          <p:cNvPr id="4" name="Slide Number Placeholder 3"/>
          <p:cNvSpPr>
            <a:spLocks noGrp="1"/>
          </p:cNvSpPr>
          <p:nvPr>
            <p:ph type="sldNum" sz="quarter" idx="10"/>
          </p:nvPr>
        </p:nvSpPr>
        <p:spPr/>
        <p:txBody>
          <a:bodyPr/>
          <a:lstStyle/>
          <a:p>
            <a:fld id="{003AC0E7-A954-42CD-AB52-7BDC475E254C}" type="slidenum">
              <a:rPr lang="en-US" smtClean="0"/>
              <a:t>2</a:t>
            </a:fld>
            <a:endParaRPr lang="en-US"/>
          </a:p>
        </p:txBody>
      </p:sp>
    </p:spTree>
    <p:extLst>
      <p:ext uri="{BB962C8B-B14F-4D97-AF65-F5344CB8AC3E}">
        <p14:creationId xmlns:p14="http://schemas.microsoft.com/office/powerpoint/2010/main" val="3533388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42F653-2798-432F-8AAC-28EC8EE53D42}"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4203740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2F653-2798-432F-8AAC-28EC8EE53D42}"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2349988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2F653-2798-432F-8AAC-28EC8EE53D42}"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339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2F653-2798-432F-8AAC-28EC8EE53D42}"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15157114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2F653-2798-432F-8AAC-28EC8EE53D42}"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782687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2F653-2798-432F-8AAC-28EC8EE53D42}"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4239648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42F653-2798-432F-8AAC-28EC8EE53D42}"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36900949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42F653-2798-432F-8AAC-28EC8EE53D42}"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861932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42F653-2798-432F-8AAC-28EC8EE53D42}"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3531038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2F653-2798-432F-8AAC-28EC8EE53D42}" type="datetimeFigureOut">
              <a:rPr lang="en-US" smtClean="0"/>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2310650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42F653-2798-432F-8AAC-28EC8EE53D42}" type="datetimeFigureOut">
              <a:rPr lang="en-US" smtClean="0"/>
              <a:t>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167575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42F653-2798-432F-8AAC-28EC8EE53D42}" type="datetimeFigureOut">
              <a:rPr lang="en-US" smtClean="0"/>
              <a:t>2/18/2019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2267239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42F653-2798-432F-8AAC-28EC8EE53D42}" type="datetimeFigureOut">
              <a:rPr lang="en-US" smtClean="0"/>
              <a:t>2/18/2019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1831826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42F653-2798-432F-8AAC-28EC8EE53D42}" type="datetimeFigureOut">
              <a:rPr lang="en-US" smtClean="0"/>
              <a:t>2/18/2019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3252420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8E42F653-2798-432F-8AAC-28EC8EE53D42}" type="datetimeFigureOut">
              <a:rPr lang="en-US" smtClean="0"/>
              <a:t>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337925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E42F653-2798-432F-8AAC-28EC8EE53D42}" type="datetimeFigureOut">
              <a:rPr lang="en-US" smtClean="0"/>
              <a:t>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3598680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cxnSp>
          <p:nvCxnSpPr>
            <p:cNvPr id="7" name="Straight Connector 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E42F653-2798-432F-8AAC-28EC8EE53D42}" type="datetimeFigureOut">
              <a:rPr lang="en-US" smtClean="0"/>
              <a:t>2/18/2019</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6FF565A-3956-4F76-920B-B19704082F0D}" type="slidenum">
              <a:rPr lang="en-US" smtClean="0"/>
              <a:t>‹#›</a:t>
            </a:fld>
            <a:endParaRPr lang="en-US"/>
          </a:p>
        </p:txBody>
      </p:sp>
    </p:spTree>
    <p:extLst>
      <p:ext uri="{BB962C8B-B14F-4D97-AF65-F5344CB8AC3E}">
        <p14:creationId xmlns:p14="http://schemas.microsoft.com/office/powerpoint/2010/main" val="3767443522"/>
      </p:ext>
    </p:extLst>
  </p:cSld>
  <p:clrMap bg1="dk1" tx1="lt1" bg2="dk2" tx2="lt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deseretnews.com/article/900010446/lds-community-mourns-florida-shooting-victims-including-2-mormon-girls.html" TargetMode="External"/><Relationship Id="rId2" Type="http://schemas.openxmlformats.org/officeDocument/2006/relationships/hyperlink" Target="https://www.youtube.com/watch?v=kA8pKAmxNzs" TargetMode="External"/><Relationship Id="rId1" Type="http://schemas.openxmlformats.org/officeDocument/2006/relationships/slideLayout" Target="../slideLayouts/slideLayout2.xml"/><Relationship Id="rId4" Type="http://schemas.openxmlformats.org/officeDocument/2006/relationships/hyperlink" Target="https://fox13now.com/2018/02/03/good-samaritan-with-concealed-firearm-comes-to-rescue-of-utah-police-officer-during-assaul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youtube.com/watch?v=OAXKc-rvMa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D15 </a:t>
            </a:r>
            <a:r>
              <a:rPr lang="en-US" dirty="0" smtClean="0"/>
              <a:t>– </a:t>
            </a:r>
            <a:r>
              <a:rPr lang="en-US" dirty="0" err="1" smtClean="0"/>
              <a:t>Bellringer</a:t>
            </a:r>
            <a:endParaRPr lang="en-US" dirty="0"/>
          </a:p>
        </p:txBody>
      </p:sp>
      <p:sp>
        <p:nvSpPr>
          <p:cNvPr id="3" name="Content Placeholder 2"/>
          <p:cNvSpPr>
            <a:spLocks noGrp="1"/>
          </p:cNvSpPr>
          <p:nvPr>
            <p:ph idx="1"/>
          </p:nvPr>
        </p:nvSpPr>
        <p:spPr>
          <a:xfrm>
            <a:off x="609599" y="1436913"/>
            <a:ext cx="6347713" cy="5225143"/>
          </a:xfrm>
        </p:spPr>
        <p:txBody>
          <a:bodyPr>
            <a:normAutofit lnSpcReduction="10000"/>
          </a:bodyPr>
          <a:lstStyle/>
          <a:p>
            <a:r>
              <a:rPr lang="en-US" dirty="0" smtClean="0"/>
              <a:t>Define </a:t>
            </a:r>
            <a:r>
              <a:rPr lang="en-US" u="sng" dirty="0" smtClean="0"/>
              <a:t>Kairos</a:t>
            </a:r>
            <a:r>
              <a:rPr lang="en-US" dirty="0" smtClean="0"/>
              <a:t>; what does it mean? (review pp. 49-53)</a:t>
            </a:r>
          </a:p>
          <a:p>
            <a:r>
              <a:rPr lang="en-US" dirty="0" smtClean="0"/>
              <a:t>Describe a situation where the Kairos (the opportune time; see this </a:t>
            </a:r>
            <a:r>
              <a:rPr lang="en-US" dirty="0" smtClean="0">
                <a:hlinkClick r:id="rId2"/>
              </a:rPr>
              <a:t>vid</a:t>
            </a:r>
            <a:r>
              <a:rPr lang="en-US" dirty="0" smtClean="0"/>
              <a:t> for a review of the word) might be best for someone wanting to: </a:t>
            </a:r>
          </a:p>
          <a:p>
            <a:r>
              <a:rPr lang="en-US" dirty="0" smtClean="0"/>
              <a:t>A: Promote Gun Control (Example: </a:t>
            </a:r>
            <a:r>
              <a:rPr lang="en-US" u="sng" dirty="0" smtClean="0">
                <a:hlinkClick r:id="rId3"/>
              </a:rPr>
              <a:t>Florida Shooting</a:t>
            </a:r>
            <a:r>
              <a:rPr lang="en-US" u="sng" dirty="0" smtClean="0"/>
              <a:t>)</a:t>
            </a:r>
          </a:p>
          <a:p>
            <a:pPr lvl="1"/>
            <a:r>
              <a:rPr lang="en-US" i="1" dirty="0" smtClean="0"/>
              <a:t>This is a story about the </a:t>
            </a:r>
            <a:r>
              <a:rPr lang="en-US" i="1" dirty="0" err="1" smtClean="0"/>
              <a:t>Stoneman</a:t>
            </a:r>
            <a:r>
              <a:rPr lang="en-US" i="1" dirty="0" smtClean="0"/>
              <a:t> Douglas High School Shooting in Florida…people were upset, angry, etc., and that proved to be an ideal time for those in favor of stronger gun control to put the blame (justified or not) on poor / lax gun control laws.</a:t>
            </a:r>
          </a:p>
          <a:p>
            <a:r>
              <a:rPr lang="en-US" dirty="0" smtClean="0"/>
              <a:t>B: </a:t>
            </a:r>
            <a:r>
              <a:rPr lang="en-US" dirty="0"/>
              <a:t>Promote Gun Rights (Example: </a:t>
            </a:r>
            <a:r>
              <a:rPr lang="en-US" dirty="0">
                <a:hlinkClick r:id="rId4"/>
              </a:rPr>
              <a:t>Springville Attack</a:t>
            </a:r>
            <a:r>
              <a:rPr lang="en-US" dirty="0"/>
              <a:t>)</a:t>
            </a:r>
          </a:p>
          <a:p>
            <a:pPr lvl="1"/>
            <a:r>
              <a:rPr lang="en-US" i="1" dirty="0" smtClean="0"/>
              <a:t>Conversely, here’s a story about a person with a Concealed Carry permit, who came to the aid of a police officer, and stopped his assault. Had he not been carrying a weapon, things may have turned out differently. Here a pro-gun advocate could argue that here, the 2</a:t>
            </a:r>
            <a:r>
              <a:rPr lang="en-US" i="1" baseline="30000" dirty="0" smtClean="0"/>
              <a:t>nd</a:t>
            </a:r>
            <a:r>
              <a:rPr lang="en-US" i="1" dirty="0" smtClean="0"/>
              <a:t> Amendment rights being used by this person may very well have saved the police officer’s life.</a:t>
            </a:r>
          </a:p>
          <a:p>
            <a:endParaRPr lang="en-US" u="sng" dirty="0" smtClean="0"/>
          </a:p>
          <a:p>
            <a:pPr lvl="1"/>
            <a:endParaRPr lang="en-US" dirty="0" smtClean="0"/>
          </a:p>
        </p:txBody>
      </p:sp>
    </p:spTree>
    <p:extLst>
      <p:ext uri="{BB962C8B-B14F-4D97-AF65-F5344CB8AC3E}">
        <p14:creationId xmlns:p14="http://schemas.microsoft.com/office/powerpoint/2010/main" val="3235405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87529"/>
            <a:ext cx="7162800" cy="1320800"/>
          </a:xfrm>
        </p:spPr>
        <p:txBody>
          <a:bodyPr/>
          <a:lstStyle/>
          <a:p>
            <a:r>
              <a:rPr lang="en-US" dirty="0" smtClean="0"/>
              <a:t>Ch. 4, Part II Kairos &amp; Decorum</a:t>
            </a:r>
            <a:endParaRPr lang="en-US" dirty="0"/>
          </a:p>
        </p:txBody>
      </p:sp>
      <p:sp>
        <p:nvSpPr>
          <p:cNvPr id="3" name="Content Placeholder 2"/>
          <p:cNvSpPr>
            <a:spLocks noGrp="1"/>
          </p:cNvSpPr>
          <p:nvPr>
            <p:ph idx="1"/>
          </p:nvPr>
        </p:nvSpPr>
        <p:spPr>
          <a:xfrm>
            <a:off x="609598" y="1267098"/>
            <a:ext cx="7162801" cy="5251268"/>
          </a:xfrm>
        </p:spPr>
        <p:txBody>
          <a:bodyPr>
            <a:normAutofit lnSpcReduction="10000"/>
          </a:bodyPr>
          <a:lstStyle/>
          <a:p>
            <a:r>
              <a:rPr lang="en-US" sz="2000" i="1" dirty="0" smtClean="0"/>
              <a:t>P. 54: What is </a:t>
            </a:r>
            <a:r>
              <a:rPr lang="en-US" sz="2000" i="1" u="sng" dirty="0" smtClean="0"/>
              <a:t>discourse</a:t>
            </a:r>
            <a:r>
              <a:rPr lang="en-US" sz="2000" i="1" dirty="0" smtClean="0"/>
              <a:t>? </a:t>
            </a:r>
          </a:p>
          <a:p>
            <a:r>
              <a:rPr lang="en-US" sz="2000" i="1" dirty="0" smtClean="0"/>
              <a:t>P. 54-55: How is college, for example, an example of many diverse communities? Explain:</a:t>
            </a:r>
          </a:p>
          <a:p>
            <a:r>
              <a:rPr lang="en-US" sz="2000" i="1" dirty="0" smtClean="0"/>
              <a:t>P. 55: “Every community has a s_________.” Explain:</a:t>
            </a:r>
          </a:p>
          <a:p>
            <a:r>
              <a:rPr lang="en-US" sz="2000" i="1" dirty="0" smtClean="0"/>
              <a:t>P. 56, par. </a:t>
            </a:r>
            <a:r>
              <a:rPr lang="en-US" sz="2000" i="1" dirty="0"/>
              <a:t>2</a:t>
            </a:r>
            <a:r>
              <a:rPr lang="en-US" sz="2000" i="1" dirty="0" smtClean="0"/>
              <a:t>: “Persuasive power can come from _____________________________________.”</a:t>
            </a:r>
          </a:p>
          <a:p>
            <a:r>
              <a:rPr lang="en-US" sz="2000" i="1" dirty="0" smtClean="0"/>
              <a:t>P. 56: What’s a “gatekeeper”? Explain:</a:t>
            </a:r>
          </a:p>
          <a:p>
            <a:r>
              <a:rPr lang="en-US" sz="2000" i="1" dirty="0" smtClean="0"/>
              <a:t>Kairos is about talking to the right p____, at the right t____, in the right p____, under the right c________.</a:t>
            </a:r>
          </a:p>
          <a:p>
            <a:r>
              <a:rPr lang="en-US" sz="2000" i="1" dirty="0" smtClean="0"/>
              <a:t>P. 54: The “Life Cycle” of an issue has four main parts; define each, explain when the “critical / opportune moment” aka Kairos is:</a:t>
            </a:r>
          </a:p>
          <a:p>
            <a:r>
              <a:rPr lang="en-US" sz="2000" i="1" dirty="0" smtClean="0"/>
              <a:t>Pp. 60-61: What is “decorum”? Explain, and give some good / bad examples:</a:t>
            </a:r>
          </a:p>
          <a:p>
            <a:r>
              <a:rPr lang="en-US" sz="2000" i="1" dirty="0" smtClean="0"/>
              <a:t>Does defying decorum work? Explain:</a:t>
            </a:r>
          </a:p>
        </p:txBody>
      </p:sp>
    </p:spTree>
    <p:extLst>
      <p:ext uri="{BB962C8B-B14F-4D97-AF65-F5344CB8AC3E}">
        <p14:creationId xmlns:p14="http://schemas.microsoft.com/office/powerpoint/2010/main" val="9919847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a:xfrm>
            <a:off x="609599" y="1454046"/>
            <a:ext cx="6347714" cy="4587317"/>
          </a:xfrm>
        </p:spPr>
        <p:txBody>
          <a:bodyPr>
            <a:normAutofit/>
          </a:bodyPr>
          <a:lstStyle/>
          <a:p>
            <a:r>
              <a:rPr lang="en-US" sz="2400" dirty="0" smtClean="0"/>
              <a:t>Mr. Wright will be checking with local stores to help create a shirt for our debate team. </a:t>
            </a:r>
            <a:r>
              <a:rPr lang="en-US" sz="2400" dirty="0" smtClean="0"/>
              <a:t>We have $300 total!</a:t>
            </a:r>
            <a:endParaRPr lang="en-US" sz="2400" dirty="0" smtClean="0"/>
          </a:p>
        </p:txBody>
      </p:sp>
    </p:spTree>
    <p:extLst>
      <p:ext uri="{BB962C8B-B14F-4D97-AF65-F5344CB8AC3E}">
        <p14:creationId xmlns:p14="http://schemas.microsoft.com/office/powerpoint/2010/main" val="873262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59764"/>
            <a:ext cx="7859844" cy="1570636"/>
          </a:xfrm>
        </p:spPr>
        <p:txBody>
          <a:bodyPr>
            <a:normAutofit/>
          </a:bodyPr>
          <a:lstStyle/>
          <a:p>
            <a:r>
              <a:rPr lang="en-US" sz="2800" dirty="0" smtClean="0"/>
              <a:t>Logical Fallacy 2:   Begging the Question</a:t>
            </a:r>
            <a:endParaRPr lang="en-US" sz="2800" dirty="0"/>
          </a:p>
        </p:txBody>
      </p:sp>
      <p:sp>
        <p:nvSpPr>
          <p:cNvPr id="3" name="Content Placeholder 2"/>
          <p:cNvSpPr>
            <a:spLocks noGrp="1"/>
          </p:cNvSpPr>
          <p:nvPr>
            <p:ph idx="1"/>
          </p:nvPr>
        </p:nvSpPr>
        <p:spPr>
          <a:xfrm>
            <a:off x="419725" y="1184224"/>
            <a:ext cx="6537588" cy="4857140"/>
          </a:xfrm>
        </p:spPr>
        <p:txBody>
          <a:bodyPr/>
          <a:lstStyle/>
          <a:p>
            <a:r>
              <a:rPr lang="en-US" dirty="0" smtClean="0"/>
              <a:t>This is a form of </a:t>
            </a:r>
            <a:r>
              <a:rPr lang="en-US" u="sng" dirty="0" smtClean="0"/>
              <a:t>circular reasoning</a:t>
            </a:r>
            <a:r>
              <a:rPr lang="en-US" b="1" u="sng" dirty="0" smtClean="0"/>
              <a:t>,</a:t>
            </a:r>
            <a:r>
              <a:rPr lang="en-US" dirty="0" smtClean="0"/>
              <a:t> where you just double back on your claim. </a:t>
            </a:r>
            <a:r>
              <a:rPr lang="en-US" dirty="0" smtClean="0">
                <a:hlinkClick r:id="rId2"/>
              </a:rPr>
              <a:t>VID</a:t>
            </a:r>
            <a:endParaRPr lang="en-US" dirty="0"/>
          </a:p>
        </p:txBody>
      </p:sp>
      <p:pic>
        <p:nvPicPr>
          <p:cNvPr id="1026" name="Picture 2" descr="Image result for begging the question fallac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725" y="2034608"/>
            <a:ext cx="7747415" cy="4823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95696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Image result for begging the question fallac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599" y="497616"/>
            <a:ext cx="7419600" cy="5558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1019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44428</TotalTime>
  <Words>441</Words>
  <Application>Microsoft Office PowerPoint</Application>
  <PresentationFormat>On-screen Show (4:3)</PresentationFormat>
  <Paragraphs>23</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Trebuchet MS</vt:lpstr>
      <vt:lpstr>Wingdings 3</vt:lpstr>
      <vt:lpstr>Facet</vt:lpstr>
      <vt:lpstr>D15 – Bellringer</vt:lpstr>
      <vt:lpstr>Ch. 4, Part II Kairos &amp; Decorum</vt:lpstr>
      <vt:lpstr>Note:</vt:lpstr>
      <vt:lpstr>Logical Fallacy 2:   Begging the Question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Game Design</dc:title>
  <dc:creator>Joseph Wright</dc:creator>
  <cp:lastModifiedBy>Joseph Wright</cp:lastModifiedBy>
  <cp:revision>132</cp:revision>
  <dcterms:created xsi:type="dcterms:W3CDTF">2017-08-16T16:27:19Z</dcterms:created>
  <dcterms:modified xsi:type="dcterms:W3CDTF">2019-02-18T19:52:30Z</dcterms:modified>
</cp:coreProperties>
</file>