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60" r:id="rId2"/>
    <p:sldId id="269" r:id="rId3"/>
    <p:sldId id="263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D15 </a:t>
            </a:r>
            <a:r>
              <a:rPr lang="en-US" dirty="0" smtClean="0"/>
              <a:t>–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36913"/>
            <a:ext cx="6347713" cy="5225143"/>
          </a:xfrm>
        </p:spPr>
        <p:txBody>
          <a:bodyPr>
            <a:normAutofit/>
          </a:bodyPr>
          <a:lstStyle/>
          <a:p>
            <a:r>
              <a:rPr lang="en-US" dirty="0" smtClean="0"/>
              <a:t>Guess how much money we raised:</a:t>
            </a:r>
          </a:p>
          <a:p>
            <a:pPr lvl="1"/>
            <a:r>
              <a:rPr lang="en-US" dirty="0" smtClean="0"/>
              <a:t>$300+!!!!</a:t>
            </a:r>
          </a:p>
          <a:p>
            <a:pPr lvl="1"/>
            <a:r>
              <a:rPr lang="en-US" dirty="0" smtClean="0"/>
              <a:t>Good work!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540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7529"/>
            <a:ext cx="6347713" cy="1320800"/>
          </a:xfrm>
        </p:spPr>
        <p:txBody>
          <a:bodyPr/>
          <a:lstStyle/>
          <a:p>
            <a:r>
              <a:rPr lang="en-US" dirty="0" smtClean="0"/>
              <a:t>Ch. </a:t>
            </a:r>
            <a:r>
              <a:rPr lang="en-US" dirty="0" smtClean="0"/>
              <a:t>4 </a:t>
            </a:r>
            <a:r>
              <a:rPr lang="en-US" dirty="0" smtClean="0"/>
              <a:t>Analyzing an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67098"/>
            <a:ext cx="7162801" cy="52512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P. </a:t>
            </a:r>
            <a:r>
              <a:rPr lang="en-US" sz="2000" dirty="0" smtClean="0"/>
              <a:t>50</a:t>
            </a:r>
            <a:r>
              <a:rPr lang="en-US" sz="2000" dirty="0" smtClean="0"/>
              <a:t>: What is the Rhetorical Situation? What does it look like?</a:t>
            </a:r>
            <a:endParaRPr lang="en-US" sz="2000" dirty="0" smtClean="0"/>
          </a:p>
          <a:p>
            <a:r>
              <a:rPr lang="en-US" sz="2000" dirty="0" smtClean="0"/>
              <a:t>P 50-51: “Determining ___ _______ ________ is key to understanding your role…and I________ ____ ________ in the r_______ s_______ is </a:t>
            </a:r>
            <a:r>
              <a:rPr lang="en-US" sz="2000" dirty="0" err="1" smtClean="0"/>
              <a:t>eseential</a:t>
            </a:r>
            <a:r>
              <a:rPr lang="en-US" sz="2000" dirty="0" smtClean="0"/>
              <a:t> to arguing effectively.</a:t>
            </a:r>
          </a:p>
          <a:p>
            <a:r>
              <a:rPr lang="en-US" sz="2000" dirty="0" smtClean="0"/>
              <a:t>P. 51: “You could define the art of rhetoric as the art of:______</a:t>
            </a:r>
          </a:p>
          <a:p>
            <a:r>
              <a:rPr lang="en-US" sz="2000" dirty="0" smtClean="0"/>
              <a:t>P. 51: What is the first Greek definition of time? Define it:</a:t>
            </a:r>
          </a:p>
          <a:p>
            <a:r>
              <a:rPr lang="en-US" sz="2000" dirty="0" smtClean="0"/>
              <a:t>P. 51-52: What is the second def. of time? Explain:</a:t>
            </a:r>
          </a:p>
          <a:p>
            <a:r>
              <a:rPr lang="en-US" sz="2000" dirty="0" smtClean="0"/>
              <a:t>P. 53: What is community? Why does it matter?</a:t>
            </a:r>
          </a:p>
        </p:txBody>
      </p:sp>
    </p:spTree>
    <p:extLst>
      <p:ext uri="{BB962C8B-B14F-4D97-AF65-F5344CB8AC3E}">
        <p14:creationId xmlns:p14="http://schemas.microsoft.com/office/powerpoint/2010/main" val="99198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88481" cy="709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5: Logical Fallacy of the 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19349"/>
            <a:ext cx="7424058" cy="5538651"/>
          </a:xfrm>
        </p:spPr>
        <p:txBody>
          <a:bodyPr>
            <a:noAutofit/>
          </a:bodyPr>
          <a:lstStyle/>
          <a:p>
            <a:r>
              <a:rPr lang="en-US" sz="2800" dirty="0" smtClean="0"/>
              <a:t>Ad Hominem – Personal Attack</a:t>
            </a:r>
          </a:p>
          <a:p>
            <a:pPr lvl="1"/>
            <a:r>
              <a:rPr lang="en-US" sz="2600" dirty="0" smtClean="0"/>
              <a:t>These are very common…</a:t>
            </a:r>
          </a:p>
          <a:p>
            <a:pPr lvl="1"/>
            <a:r>
              <a:rPr lang="en-US" sz="2600" dirty="0" smtClean="0"/>
              <a:t>Basically, you argue that someone is dumb / bad / whatever, and that should mean whatever argument they have made is invalid.</a:t>
            </a:r>
          </a:p>
          <a:p>
            <a:pPr lvl="1"/>
            <a:r>
              <a:rPr lang="en-US" sz="2600" dirty="0" smtClean="0"/>
              <a:t>It is a distraction from the argument, and doesn’t address it.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809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ad hominem falla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96" y="200800"/>
            <a:ext cx="6526519" cy="647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10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ad hominem fallac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5" y="118088"/>
            <a:ext cx="6474640" cy="658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4660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44305</TotalTime>
  <Words>186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D15 – Bellringer</vt:lpstr>
      <vt:lpstr>Ch. 4 Analyzing an Argument</vt:lpstr>
      <vt:lpstr>Final 5: Logical Fallacy of the Day: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120</cp:revision>
  <dcterms:created xsi:type="dcterms:W3CDTF">2017-08-16T16:27:19Z</dcterms:created>
  <dcterms:modified xsi:type="dcterms:W3CDTF">2018-10-02T14:17:02Z</dcterms:modified>
</cp:coreProperties>
</file>