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notesMasterIdLst>
    <p:notesMasterId r:id="rId11"/>
  </p:notesMasterIdLst>
  <p:sldIdLst>
    <p:sldId id="276" r:id="rId2"/>
    <p:sldId id="278" r:id="rId3"/>
    <p:sldId id="279" r:id="rId4"/>
    <p:sldId id="280" r:id="rId5"/>
    <p:sldId id="286" r:id="rId6"/>
    <p:sldId id="285" r:id="rId7"/>
    <p:sldId id="281" r:id="rId8"/>
    <p:sldId id="282" r:id="rId9"/>
    <p:sldId id="28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40" autoAdjust="0"/>
    <p:restoredTop sz="87636" autoAdjust="0"/>
  </p:normalViewPr>
  <p:slideViewPr>
    <p:cSldViewPr snapToGrid="0">
      <p:cViewPr varScale="1">
        <p:scale>
          <a:sx n="64" d="100"/>
          <a:sy n="64" d="100"/>
        </p:scale>
        <p:origin x="150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866921-18BE-4C36-BFFD-749E66694988}" type="datetimeFigureOut">
              <a:rPr lang="en-US" smtClean="0"/>
              <a:pPr/>
              <a:t>5/3/2019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3AC0E7-A954-42CD-AB52-7BDC475E254C}" type="slidenum">
              <a:rPr lang="en-US" smtClean="0"/>
              <a:pPr/>
              <a:t>‹#›</a:t>
            </a:fld>
            <a:endParaRPr lang="en-US"/>
          </a:p>
        </p:txBody>
      </p:sp>
    </p:spTree>
    <p:extLst>
      <p:ext uri="{BB962C8B-B14F-4D97-AF65-F5344CB8AC3E}">
        <p14:creationId xmlns:p14="http://schemas.microsoft.com/office/powerpoint/2010/main" val="4106586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Freeform 28"/>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42F653-2798-432F-8AAC-28EC8EE53D42}" type="datetimeFigureOut">
              <a:rPr lang="en-US" smtClean="0"/>
              <a:pPr/>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F565A-3956-4F76-920B-B19704082F0D}" type="slidenum">
              <a:rPr lang="en-US" smtClean="0"/>
              <a:pPr/>
              <a:t>‹#›</a:t>
            </a:fld>
            <a:endParaRPr lang="en-US"/>
          </a:p>
        </p:txBody>
      </p:sp>
    </p:spTree>
    <p:extLst>
      <p:ext uri="{BB962C8B-B14F-4D97-AF65-F5344CB8AC3E}">
        <p14:creationId xmlns:p14="http://schemas.microsoft.com/office/powerpoint/2010/main" val="4203740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42F653-2798-432F-8AAC-28EC8EE53D42}" type="datetimeFigureOut">
              <a:rPr lang="en-US" smtClean="0"/>
              <a:pPr/>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F565A-3956-4F76-920B-B19704082F0D}" type="slidenum">
              <a:rPr lang="en-US" smtClean="0"/>
              <a:pPr/>
              <a:t>‹#›</a:t>
            </a:fld>
            <a:endParaRPr lang="en-US"/>
          </a:p>
        </p:txBody>
      </p:sp>
    </p:spTree>
    <p:extLst>
      <p:ext uri="{BB962C8B-B14F-4D97-AF65-F5344CB8AC3E}">
        <p14:creationId xmlns:p14="http://schemas.microsoft.com/office/powerpoint/2010/main" val="2349988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42F653-2798-432F-8AAC-28EC8EE53D42}" type="datetimeFigureOut">
              <a:rPr lang="en-US" smtClean="0"/>
              <a:pPr/>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F565A-3956-4F76-920B-B19704082F0D}"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339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42F653-2798-432F-8AAC-28EC8EE53D42}" type="datetimeFigureOut">
              <a:rPr lang="en-US" smtClean="0"/>
              <a:pPr/>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F565A-3956-4F76-920B-B19704082F0D}" type="slidenum">
              <a:rPr lang="en-US" smtClean="0"/>
              <a:pPr/>
              <a:t>‹#›</a:t>
            </a:fld>
            <a:endParaRPr lang="en-US"/>
          </a:p>
        </p:txBody>
      </p:sp>
    </p:spTree>
    <p:extLst>
      <p:ext uri="{BB962C8B-B14F-4D97-AF65-F5344CB8AC3E}">
        <p14:creationId xmlns:p14="http://schemas.microsoft.com/office/powerpoint/2010/main" val="15157114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42F653-2798-432F-8AAC-28EC8EE53D42}" type="datetimeFigureOut">
              <a:rPr lang="en-US" smtClean="0"/>
              <a:pPr/>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F565A-3956-4F76-920B-B19704082F0D}"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782687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42F653-2798-432F-8AAC-28EC8EE53D42}" type="datetimeFigureOut">
              <a:rPr lang="en-US" smtClean="0"/>
              <a:pPr/>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F565A-3956-4F76-920B-B19704082F0D}" type="slidenum">
              <a:rPr lang="en-US" smtClean="0"/>
              <a:pPr/>
              <a:t>‹#›</a:t>
            </a:fld>
            <a:endParaRPr lang="en-US"/>
          </a:p>
        </p:txBody>
      </p:sp>
    </p:spTree>
    <p:extLst>
      <p:ext uri="{BB962C8B-B14F-4D97-AF65-F5344CB8AC3E}">
        <p14:creationId xmlns:p14="http://schemas.microsoft.com/office/powerpoint/2010/main" val="42396480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42F653-2798-432F-8AAC-28EC8EE53D42}" type="datetimeFigureOut">
              <a:rPr lang="en-US" smtClean="0"/>
              <a:pPr/>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F565A-3956-4F76-920B-B19704082F0D}" type="slidenum">
              <a:rPr lang="en-US" smtClean="0"/>
              <a:pPr/>
              <a:t>‹#›</a:t>
            </a:fld>
            <a:endParaRPr lang="en-US"/>
          </a:p>
        </p:txBody>
      </p:sp>
    </p:spTree>
    <p:extLst>
      <p:ext uri="{BB962C8B-B14F-4D97-AF65-F5344CB8AC3E}">
        <p14:creationId xmlns:p14="http://schemas.microsoft.com/office/powerpoint/2010/main" val="36900949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42F653-2798-432F-8AAC-28EC8EE53D42}" type="datetimeFigureOut">
              <a:rPr lang="en-US" smtClean="0"/>
              <a:pPr/>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F565A-3956-4F76-920B-B19704082F0D}" type="slidenum">
              <a:rPr lang="en-US" smtClean="0"/>
              <a:pPr/>
              <a:t>‹#›</a:t>
            </a:fld>
            <a:endParaRPr lang="en-US"/>
          </a:p>
        </p:txBody>
      </p:sp>
    </p:spTree>
    <p:extLst>
      <p:ext uri="{BB962C8B-B14F-4D97-AF65-F5344CB8AC3E}">
        <p14:creationId xmlns:p14="http://schemas.microsoft.com/office/powerpoint/2010/main" val="861932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42F653-2798-432F-8AAC-28EC8EE53D42}" type="datetimeFigureOut">
              <a:rPr lang="en-US" smtClean="0"/>
              <a:pPr/>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F565A-3956-4F76-920B-B19704082F0D}" type="slidenum">
              <a:rPr lang="en-US" smtClean="0"/>
              <a:pPr/>
              <a:t>‹#›</a:t>
            </a:fld>
            <a:endParaRPr lang="en-US"/>
          </a:p>
        </p:txBody>
      </p:sp>
    </p:spTree>
    <p:extLst>
      <p:ext uri="{BB962C8B-B14F-4D97-AF65-F5344CB8AC3E}">
        <p14:creationId xmlns:p14="http://schemas.microsoft.com/office/powerpoint/2010/main" val="3531038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42F653-2798-432F-8AAC-28EC8EE53D42}" type="datetimeFigureOut">
              <a:rPr lang="en-US" smtClean="0"/>
              <a:pPr/>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F565A-3956-4F76-920B-B19704082F0D}" type="slidenum">
              <a:rPr lang="en-US" smtClean="0"/>
              <a:pPr/>
              <a:t>‹#›</a:t>
            </a:fld>
            <a:endParaRPr lang="en-US"/>
          </a:p>
        </p:txBody>
      </p:sp>
    </p:spTree>
    <p:extLst>
      <p:ext uri="{BB962C8B-B14F-4D97-AF65-F5344CB8AC3E}">
        <p14:creationId xmlns:p14="http://schemas.microsoft.com/office/powerpoint/2010/main" val="2310650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42F653-2798-432F-8AAC-28EC8EE53D42}" type="datetimeFigureOut">
              <a:rPr lang="en-US" smtClean="0"/>
              <a:pPr/>
              <a:t>5/3/2019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FF565A-3956-4F76-920B-B19704082F0D}" type="slidenum">
              <a:rPr lang="en-US" smtClean="0"/>
              <a:pPr/>
              <a:t>‹#›</a:t>
            </a:fld>
            <a:endParaRPr lang="en-US"/>
          </a:p>
        </p:txBody>
      </p:sp>
    </p:spTree>
    <p:extLst>
      <p:ext uri="{BB962C8B-B14F-4D97-AF65-F5344CB8AC3E}">
        <p14:creationId xmlns:p14="http://schemas.microsoft.com/office/powerpoint/2010/main" val="167575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E42F653-2798-432F-8AAC-28EC8EE53D42}" type="datetimeFigureOut">
              <a:rPr lang="en-US" smtClean="0"/>
              <a:pPr/>
              <a:t>5/3/2019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FF565A-3956-4F76-920B-B19704082F0D}" type="slidenum">
              <a:rPr lang="en-US" smtClean="0"/>
              <a:pPr/>
              <a:t>‹#›</a:t>
            </a:fld>
            <a:endParaRPr lang="en-US"/>
          </a:p>
        </p:txBody>
      </p:sp>
    </p:spTree>
    <p:extLst>
      <p:ext uri="{BB962C8B-B14F-4D97-AF65-F5344CB8AC3E}">
        <p14:creationId xmlns:p14="http://schemas.microsoft.com/office/powerpoint/2010/main" val="2267239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E42F653-2798-432F-8AAC-28EC8EE53D42}" type="datetimeFigureOut">
              <a:rPr lang="en-US" smtClean="0"/>
              <a:pPr/>
              <a:t>5/3/2019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FF565A-3956-4F76-920B-B19704082F0D}" type="slidenum">
              <a:rPr lang="en-US" smtClean="0"/>
              <a:pPr/>
              <a:t>‹#›</a:t>
            </a:fld>
            <a:endParaRPr lang="en-US"/>
          </a:p>
        </p:txBody>
      </p:sp>
    </p:spTree>
    <p:extLst>
      <p:ext uri="{BB962C8B-B14F-4D97-AF65-F5344CB8AC3E}">
        <p14:creationId xmlns:p14="http://schemas.microsoft.com/office/powerpoint/2010/main" val="1831826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42F653-2798-432F-8AAC-28EC8EE53D42}" type="datetimeFigureOut">
              <a:rPr lang="en-US" smtClean="0"/>
              <a:pPr/>
              <a:t>5/3/2019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FF565A-3956-4F76-920B-B19704082F0D}" type="slidenum">
              <a:rPr lang="en-US" smtClean="0"/>
              <a:pPr/>
              <a:t>‹#›</a:t>
            </a:fld>
            <a:endParaRPr lang="en-US"/>
          </a:p>
        </p:txBody>
      </p:sp>
    </p:spTree>
    <p:extLst>
      <p:ext uri="{BB962C8B-B14F-4D97-AF65-F5344CB8AC3E}">
        <p14:creationId xmlns:p14="http://schemas.microsoft.com/office/powerpoint/2010/main" val="3252420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8E42F653-2798-432F-8AAC-28EC8EE53D42}" type="datetimeFigureOut">
              <a:rPr lang="en-US" smtClean="0"/>
              <a:pPr/>
              <a:t>5/3/2019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FF565A-3956-4F76-920B-B19704082F0D}" type="slidenum">
              <a:rPr lang="en-US" smtClean="0"/>
              <a:pPr/>
              <a:t>‹#›</a:t>
            </a:fld>
            <a:endParaRPr lang="en-US"/>
          </a:p>
        </p:txBody>
      </p:sp>
    </p:spTree>
    <p:extLst>
      <p:ext uri="{BB962C8B-B14F-4D97-AF65-F5344CB8AC3E}">
        <p14:creationId xmlns:p14="http://schemas.microsoft.com/office/powerpoint/2010/main" val="337925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E42F653-2798-432F-8AAC-28EC8EE53D42}" type="datetimeFigureOut">
              <a:rPr lang="en-US" smtClean="0"/>
              <a:pPr/>
              <a:t>5/3/2019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FF565A-3956-4F76-920B-B19704082F0D}" type="slidenum">
              <a:rPr lang="en-US" smtClean="0"/>
              <a:pPr/>
              <a:t>‹#›</a:t>
            </a:fld>
            <a:endParaRPr lang="en-US"/>
          </a:p>
        </p:txBody>
      </p:sp>
    </p:spTree>
    <p:extLst>
      <p:ext uri="{BB962C8B-B14F-4D97-AF65-F5344CB8AC3E}">
        <p14:creationId xmlns:p14="http://schemas.microsoft.com/office/powerpoint/2010/main" val="3598680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cxnSp>
          <p:nvCxnSpPr>
            <p:cNvPr id="7" name="Straight Connector 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E42F653-2798-432F-8AAC-28EC8EE53D42}" type="datetimeFigureOut">
              <a:rPr lang="en-US" smtClean="0"/>
              <a:pPr/>
              <a:t>5/3/2019</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E6FF565A-3956-4F76-920B-B19704082F0D}" type="slidenum">
              <a:rPr lang="en-US" smtClean="0"/>
              <a:pPr/>
              <a:t>‹#›</a:t>
            </a:fld>
            <a:endParaRPr lang="en-US"/>
          </a:p>
        </p:txBody>
      </p:sp>
    </p:spTree>
    <p:extLst>
      <p:ext uri="{BB962C8B-B14F-4D97-AF65-F5344CB8AC3E}">
        <p14:creationId xmlns:p14="http://schemas.microsoft.com/office/powerpoint/2010/main" val="3767443522"/>
      </p:ext>
    </p:extLst>
  </p:cSld>
  <p:clrMap bg1="dk1" tx1="lt1" bg2="dk2" tx2="lt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youtu.be/I4CuDi7_ji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youtu.be/zQvWMdWhFCc"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5645" y="1569533"/>
            <a:ext cx="5826719" cy="1646302"/>
          </a:xfrm>
        </p:spPr>
        <p:txBody>
          <a:bodyPr/>
          <a:lstStyle/>
          <a:p>
            <a:r>
              <a:rPr lang="en-US" dirty="0" smtClean="0"/>
              <a:t>BR: D19</a:t>
            </a:r>
            <a:endParaRPr lang="en-US" dirty="0"/>
          </a:p>
        </p:txBody>
      </p:sp>
      <p:sp>
        <p:nvSpPr>
          <p:cNvPr id="3" name="Subtitle 2"/>
          <p:cNvSpPr>
            <a:spLocks noGrp="1"/>
          </p:cNvSpPr>
          <p:nvPr>
            <p:ph type="subTitle" idx="1"/>
          </p:nvPr>
        </p:nvSpPr>
        <p:spPr>
          <a:xfrm>
            <a:off x="524657" y="3215833"/>
            <a:ext cx="6760563" cy="4853320"/>
          </a:xfrm>
        </p:spPr>
        <p:txBody>
          <a:bodyPr>
            <a:normAutofit/>
          </a:bodyPr>
          <a:lstStyle/>
          <a:p>
            <a:r>
              <a:rPr lang="en-US" sz="3200" dirty="0" smtClean="0"/>
              <a:t>Get out an index card. Consider another group’s game (or your own, if you prefer), and write two hearts (things you liked) and two wishes (two things they could improve). Leave it anonymous  </a:t>
            </a:r>
            <a:endParaRPr lang="en-US" sz="3200" i="1" dirty="0"/>
          </a:p>
        </p:txBody>
      </p:sp>
    </p:spTree>
    <p:extLst>
      <p:ext uri="{BB962C8B-B14F-4D97-AF65-F5344CB8AC3E}">
        <p14:creationId xmlns:p14="http://schemas.microsoft.com/office/powerpoint/2010/main" val="40319489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Feedback</a:t>
            </a:r>
            <a:endParaRPr lang="en-US" dirty="0"/>
          </a:p>
        </p:txBody>
      </p:sp>
      <p:sp>
        <p:nvSpPr>
          <p:cNvPr id="3" name="Content Placeholder 2"/>
          <p:cNvSpPr>
            <a:spLocks noGrp="1"/>
          </p:cNvSpPr>
          <p:nvPr>
            <p:ph idx="1"/>
          </p:nvPr>
        </p:nvSpPr>
        <p:spPr>
          <a:xfrm>
            <a:off x="692726" y="1496295"/>
            <a:ext cx="6347714" cy="4402568"/>
          </a:xfrm>
        </p:spPr>
        <p:txBody>
          <a:bodyPr>
            <a:noAutofit/>
          </a:bodyPr>
          <a:lstStyle/>
          <a:p>
            <a:r>
              <a:rPr lang="en-US" sz="2400" dirty="0" smtClean="0"/>
              <a:t>Take a moment, and reflect on the feedback that you got for your game(s).</a:t>
            </a:r>
          </a:p>
          <a:p>
            <a:pPr lvl="1"/>
            <a:r>
              <a:rPr lang="en-US" sz="2000" i="1" dirty="0" smtClean="0"/>
              <a:t>What did you learn?</a:t>
            </a:r>
          </a:p>
          <a:p>
            <a:pPr lvl="1"/>
            <a:r>
              <a:rPr lang="en-US" sz="2000" i="1" dirty="0" smtClean="0"/>
              <a:t>What was different then you expected?</a:t>
            </a:r>
          </a:p>
          <a:p>
            <a:pPr lvl="1"/>
            <a:r>
              <a:rPr lang="en-US" sz="2000" i="1" dirty="0" smtClean="0"/>
              <a:t>How will you use the knowledge you’ve gained?</a:t>
            </a:r>
          </a:p>
          <a:p>
            <a:r>
              <a:rPr lang="en-US" sz="2400" dirty="0" smtClean="0"/>
              <a:t>While not easy by any means, the process of diagnosing the symptoms and issues with your game </a:t>
            </a:r>
            <a:r>
              <a:rPr lang="en-US" sz="2400" u="sng" dirty="0" smtClean="0"/>
              <a:t>is a worthwhile endeavor</a:t>
            </a:r>
            <a:r>
              <a:rPr lang="en-US" sz="2400" dirty="0" smtClean="0"/>
              <a:t>, because in the end, you are seeking to create a </a:t>
            </a:r>
            <a:r>
              <a:rPr lang="en-US" sz="2400" u="sng" dirty="0" smtClean="0"/>
              <a:t>worthwhile game experience</a:t>
            </a:r>
            <a:r>
              <a:rPr lang="en-US" sz="2400" dirty="0" smtClean="0"/>
              <a:t> that others can and will enjoy. Keep at it, even beyond this class!</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23195" y="609600"/>
            <a:ext cx="1823460" cy="1823460"/>
          </a:xfrm>
          <a:prstGeom prst="rect">
            <a:avLst/>
          </a:prstGeom>
        </p:spPr>
      </p:pic>
      <p:pic>
        <p:nvPicPr>
          <p:cNvPr id="5" name="Picture 4"/>
          <p:cNvPicPr>
            <a:picLocks noChangeAspect="1"/>
          </p:cNvPicPr>
          <p:nvPr/>
        </p:nvPicPr>
        <p:blipFill>
          <a:blip r:embed="rId3" cstate="print">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6840678" y="4404831"/>
            <a:ext cx="2005740" cy="200574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500"/>
                                        <p:tgtEl>
                                          <p:spTgt spid="5"/>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19858"/>
            <a:ext cx="6347713" cy="1320800"/>
          </a:xfrm>
        </p:spPr>
        <p:txBody>
          <a:bodyPr/>
          <a:lstStyle/>
          <a:p>
            <a:r>
              <a:rPr lang="en-US" dirty="0" smtClean="0"/>
              <a:t>Careers in Game Design</a:t>
            </a:r>
            <a:endParaRPr lang="en-US" dirty="0"/>
          </a:p>
        </p:txBody>
      </p:sp>
      <p:sp>
        <p:nvSpPr>
          <p:cNvPr id="3" name="Content Placeholder 2"/>
          <p:cNvSpPr>
            <a:spLocks noGrp="1"/>
          </p:cNvSpPr>
          <p:nvPr>
            <p:ph idx="1"/>
          </p:nvPr>
        </p:nvSpPr>
        <p:spPr>
          <a:xfrm>
            <a:off x="609599" y="929390"/>
            <a:ext cx="7095345" cy="5666282"/>
          </a:xfrm>
        </p:spPr>
        <p:txBody>
          <a:bodyPr>
            <a:noAutofit/>
          </a:bodyPr>
          <a:lstStyle/>
          <a:p>
            <a:r>
              <a:rPr lang="en-US" sz="2400" dirty="0" smtClean="0"/>
              <a:t>While many consider making / designing games a “dream job”, many have tried and failed. So what skills will assist you in this quest? Check out pp 85-86.</a:t>
            </a:r>
          </a:p>
          <a:p>
            <a:r>
              <a:rPr lang="en-US" sz="2400" i="1" u="sng" dirty="0" smtClean="0"/>
              <a:t>Creative</a:t>
            </a:r>
            <a:r>
              <a:rPr lang="en-US" sz="2400" i="1" dirty="0" smtClean="0"/>
              <a:t> </a:t>
            </a:r>
            <a:r>
              <a:rPr lang="en-US" sz="2400" i="1" u="sng" dirty="0" smtClean="0"/>
              <a:t>Writing</a:t>
            </a:r>
            <a:r>
              <a:rPr lang="en-US" sz="2400" i="1" dirty="0" smtClean="0"/>
              <a:t> is a must; good storytelling will take you far!</a:t>
            </a:r>
          </a:p>
          <a:p>
            <a:r>
              <a:rPr lang="en-US" sz="2400" i="1" u="sng" dirty="0" smtClean="0"/>
              <a:t>Statistics</a:t>
            </a:r>
            <a:r>
              <a:rPr lang="en-US" sz="2400" i="1" dirty="0" smtClean="0"/>
              <a:t> will help you as you manage </a:t>
            </a:r>
            <a:r>
              <a:rPr lang="en-US" sz="2400" i="1" u="sng" dirty="0" smtClean="0"/>
              <a:t>odds</a:t>
            </a:r>
            <a:r>
              <a:rPr lang="en-US" sz="2400" i="1" dirty="0" smtClean="0"/>
              <a:t>, fate, etc.</a:t>
            </a:r>
          </a:p>
          <a:p>
            <a:r>
              <a:rPr lang="en-US" sz="2400" i="1" u="sng" dirty="0" smtClean="0"/>
              <a:t>Graphic Design</a:t>
            </a:r>
            <a:r>
              <a:rPr lang="en-US" sz="2400" i="1" dirty="0" smtClean="0"/>
              <a:t> will also help you in learning to make a game look neat, fresh, clean and appealing. First impressions really do matter!</a:t>
            </a:r>
          </a:p>
          <a:p>
            <a:r>
              <a:rPr lang="en-US" sz="2400" i="1" u="sng" dirty="0" smtClean="0"/>
              <a:t>Computer Programming</a:t>
            </a:r>
            <a:r>
              <a:rPr lang="en-US" sz="2400" i="1" dirty="0" smtClean="0"/>
              <a:t> is a must if you want to get into electronic gaming.</a:t>
            </a:r>
            <a:endParaRPr lang="en-US" sz="2400" i="1" u="sng"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Nonelectric Game Design?</a:t>
            </a:r>
            <a:endParaRPr lang="en-US" dirty="0"/>
          </a:p>
        </p:txBody>
      </p:sp>
      <p:sp>
        <p:nvSpPr>
          <p:cNvPr id="3" name="Content Placeholder 2"/>
          <p:cNvSpPr>
            <a:spLocks noGrp="1"/>
          </p:cNvSpPr>
          <p:nvPr>
            <p:ph idx="1"/>
          </p:nvPr>
        </p:nvSpPr>
        <p:spPr/>
        <p:txBody>
          <a:bodyPr>
            <a:normAutofit/>
          </a:bodyPr>
          <a:lstStyle/>
          <a:p>
            <a:r>
              <a:rPr lang="en-US" sz="2800" dirty="0" smtClean="0"/>
              <a:t>Good luck! This is admittedly the hardest type to break into. Self-publishing a game, via a crowd-funding website is one of the easiest ways to accomplish this. </a:t>
            </a:r>
          </a:p>
          <a:p>
            <a:r>
              <a:rPr lang="en-US" sz="2800" dirty="0" smtClean="0"/>
              <a:t>Most such designers do these games as a hobby however, and it is more for fun than anything else. </a:t>
            </a:r>
            <a:r>
              <a:rPr lang="en-US" sz="2800" dirty="0" smtClean="0">
                <a:hlinkClick r:id="rId2"/>
              </a:rPr>
              <a:t>VID</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Products</a:t>
            </a:r>
            <a:endParaRPr lang="en-US" dirty="0"/>
          </a:p>
        </p:txBody>
      </p:sp>
      <p:sp>
        <p:nvSpPr>
          <p:cNvPr id="3" name="Content Placeholder 2"/>
          <p:cNvSpPr>
            <a:spLocks noGrp="1"/>
          </p:cNvSpPr>
          <p:nvPr>
            <p:ph idx="1"/>
          </p:nvPr>
        </p:nvSpPr>
        <p:spPr>
          <a:xfrm>
            <a:off x="609599" y="1638796"/>
            <a:ext cx="6855503" cy="5219204"/>
          </a:xfrm>
        </p:spPr>
        <p:txBody>
          <a:bodyPr>
            <a:normAutofit/>
          </a:bodyPr>
          <a:lstStyle/>
          <a:p>
            <a:r>
              <a:rPr lang="en-US" sz="2400" dirty="0" smtClean="0"/>
              <a:t>If you are still missing anything from your PBL, now is the time to get it done! Use your classmates to </a:t>
            </a:r>
            <a:r>
              <a:rPr lang="en-US" sz="2400" u="sng" dirty="0" smtClean="0"/>
              <a:t>beta test</a:t>
            </a:r>
            <a:r>
              <a:rPr lang="en-US" sz="2400" dirty="0" smtClean="0"/>
              <a:t> your game, or to give you feedback. Here are the assignments many of you are missing:</a:t>
            </a:r>
          </a:p>
          <a:p>
            <a:r>
              <a:rPr lang="en-US" sz="2400" dirty="0" smtClean="0"/>
              <a:t>Part I: PBL </a:t>
            </a:r>
            <a:r>
              <a:rPr lang="en-US" sz="2400" dirty="0" smtClean="0"/>
              <a:t>Journal</a:t>
            </a:r>
          </a:p>
          <a:p>
            <a:r>
              <a:rPr lang="en-US" sz="2400" dirty="0" smtClean="0"/>
              <a:t>Part II: Game Designer’s Notebook</a:t>
            </a:r>
            <a:endParaRPr lang="en-US" sz="2400" dirty="0" smtClean="0"/>
          </a:p>
          <a:p>
            <a:r>
              <a:rPr lang="en-US" sz="2400" dirty="0" smtClean="0"/>
              <a:t>Part IV: Beta Test &amp; Reflection</a:t>
            </a:r>
          </a:p>
          <a:p>
            <a:r>
              <a:rPr lang="en-US" sz="2400" dirty="0" smtClean="0"/>
              <a:t>Part </a:t>
            </a:r>
            <a:r>
              <a:rPr lang="en-US" sz="2400" dirty="0" smtClean="0"/>
              <a:t>III</a:t>
            </a:r>
            <a:r>
              <a:rPr lang="en-US" sz="2400" dirty="0" smtClean="0"/>
              <a:t>: Game Club Attend &amp; Reflect OR</a:t>
            </a:r>
            <a:br>
              <a:rPr lang="en-US" sz="2400" dirty="0" smtClean="0"/>
            </a:br>
            <a:r>
              <a:rPr lang="en-US" sz="2400" dirty="0" smtClean="0"/>
              <a:t>Game Designer Interview &amp; Reflect OR</a:t>
            </a:r>
            <a:br>
              <a:rPr lang="en-US" sz="2400" dirty="0" smtClean="0"/>
            </a:br>
            <a:r>
              <a:rPr lang="en-US" sz="2400" dirty="0" smtClean="0"/>
              <a:t>Artist Commission &amp; Reflect</a:t>
            </a:r>
          </a:p>
        </p:txBody>
      </p:sp>
    </p:spTree>
    <p:extLst>
      <p:ext uri="{BB962C8B-B14F-4D97-AF65-F5344CB8AC3E}">
        <p14:creationId xmlns:p14="http://schemas.microsoft.com/office/powerpoint/2010/main" val="11336815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5645" y="1569533"/>
            <a:ext cx="5826719" cy="1646302"/>
          </a:xfrm>
        </p:spPr>
        <p:txBody>
          <a:bodyPr/>
          <a:lstStyle/>
          <a:p>
            <a:r>
              <a:rPr lang="en-US" dirty="0" smtClean="0"/>
              <a:t>BR: D20</a:t>
            </a:r>
            <a:endParaRPr lang="en-US" dirty="0"/>
          </a:p>
        </p:txBody>
      </p:sp>
      <p:sp>
        <p:nvSpPr>
          <p:cNvPr id="3" name="Subtitle 2"/>
          <p:cNvSpPr>
            <a:spLocks noGrp="1"/>
          </p:cNvSpPr>
          <p:nvPr>
            <p:ph type="subTitle" idx="1"/>
          </p:nvPr>
        </p:nvSpPr>
        <p:spPr>
          <a:xfrm>
            <a:off x="524657" y="3215833"/>
            <a:ext cx="6760563" cy="4853320"/>
          </a:xfrm>
        </p:spPr>
        <p:txBody>
          <a:bodyPr>
            <a:normAutofit/>
          </a:bodyPr>
          <a:lstStyle/>
          <a:p>
            <a:r>
              <a:rPr lang="en-US" sz="3200" dirty="0" smtClean="0"/>
              <a:t>Consider one of your favorite games. Analyze it, and explain why it is </a:t>
            </a:r>
            <a:r>
              <a:rPr lang="en-US" sz="3200" u="sng" dirty="0" smtClean="0"/>
              <a:t>fun</a:t>
            </a:r>
            <a:r>
              <a:rPr lang="en-US" sz="3200" dirty="0" smtClean="0"/>
              <a:t>, and why you would be willing to play it </a:t>
            </a:r>
            <a:r>
              <a:rPr lang="en-US" sz="3200" u="sng" dirty="0" smtClean="0"/>
              <a:t>again</a:t>
            </a:r>
            <a:r>
              <a:rPr lang="en-US" sz="3200" dirty="0" smtClean="0"/>
              <a:t>. Be ready to SHARE!</a:t>
            </a:r>
            <a:endParaRPr lang="en-US" sz="3200" i="1" dirty="0"/>
          </a:p>
        </p:txBody>
      </p:sp>
    </p:spTree>
    <p:extLst>
      <p:ext uri="{BB962C8B-B14F-4D97-AF65-F5344CB8AC3E}">
        <p14:creationId xmlns:p14="http://schemas.microsoft.com/office/powerpoint/2010/main" val="38157423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Electric Game Design</a:t>
            </a:r>
            <a:endParaRPr lang="en-US" dirty="0"/>
          </a:p>
        </p:txBody>
      </p:sp>
      <p:sp>
        <p:nvSpPr>
          <p:cNvPr id="3" name="Content Placeholder 2"/>
          <p:cNvSpPr>
            <a:spLocks noGrp="1"/>
          </p:cNvSpPr>
          <p:nvPr>
            <p:ph idx="1"/>
          </p:nvPr>
        </p:nvSpPr>
        <p:spPr>
          <a:xfrm>
            <a:off x="609599" y="1805050"/>
            <a:ext cx="6347714" cy="4236314"/>
          </a:xfrm>
        </p:spPr>
        <p:txBody>
          <a:bodyPr>
            <a:normAutofit/>
          </a:bodyPr>
          <a:lstStyle/>
          <a:p>
            <a:r>
              <a:rPr lang="en-US" sz="2400" dirty="0" smtClean="0"/>
              <a:t>Check out pp 87-89. </a:t>
            </a:r>
          </a:p>
          <a:p>
            <a:r>
              <a:rPr lang="en-US" sz="2400" dirty="0" smtClean="0"/>
              <a:t>Very competitive, but doable. You may be able to start as a </a:t>
            </a:r>
            <a:r>
              <a:rPr lang="en-US" sz="2400" u="sng" dirty="0" smtClean="0"/>
              <a:t>Quality Assurance Analyst</a:t>
            </a:r>
            <a:r>
              <a:rPr lang="en-US" sz="2400" dirty="0" smtClean="0"/>
              <a:t>, aka </a:t>
            </a:r>
            <a:r>
              <a:rPr lang="en-US" sz="2400" u="sng" dirty="0" smtClean="0"/>
              <a:t>Game Tester</a:t>
            </a:r>
            <a:r>
              <a:rPr lang="en-US" sz="2400" dirty="0" smtClean="0"/>
              <a:t>.</a:t>
            </a:r>
          </a:p>
          <a:p>
            <a:r>
              <a:rPr lang="en-US" sz="2400" dirty="0" smtClean="0"/>
              <a:t>If you are persistent and perceptive, you can move up to </a:t>
            </a:r>
            <a:r>
              <a:rPr lang="en-US" sz="2400" u="sng" dirty="0" smtClean="0"/>
              <a:t>Game Designer</a:t>
            </a:r>
            <a:r>
              <a:rPr lang="en-US" sz="2400" dirty="0" smtClean="0"/>
              <a:t> at a company. Often these positions are narrow in scope, and you are often assisting a senior designer’s lead. But you may replace them someday!</a:t>
            </a:r>
          </a:p>
          <a:p>
            <a:endParaRPr lang="en-US" sz="2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Nondesign</a:t>
            </a:r>
            <a:r>
              <a:rPr lang="en-US" dirty="0" smtClean="0"/>
              <a:t> Career Paths</a:t>
            </a:r>
            <a:endParaRPr lang="en-US" dirty="0"/>
          </a:p>
        </p:txBody>
      </p:sp>
      <p:sp>
        <p:nvSpPr>
          <p:cNvPr id="3" name="Content Placeholder 2"/>
          <p:cNvSpPr>
            <a:spLocks noGrp="1"/>
          </p:cNvSpPr>
          <p:nvPr>
            <p:ph idx="1"/>
          </p:nvPr>
        </p:nvSpPr>
        <p:spPr>
          <a:xfrm>
            <a:off x="609599" y="1733798"/>
            <a:ext cx="6347714" cy="4307566"/>
          </a:xfrm>
        </p:spPr>
        <p:txBody>
          <a:bodyPr>
            <a:noAutofit/>
          </a:bodyPr>
          <a:lstStyle/>
          <a:p>
            <a:r>
              <a:rPr lang="en-US" sz="2400" dirty="0" smtClean="0"/>
              <a:t>The skills you gain designing your own games will assist you in many career paths, not just in the gaming industry. </a:t>
            </a:r>
          </a:p>
          <a:p>
            <a:r>
              <a:rPr lang="en-US" sz="2400" dirty="0" smtClean="0"/>
              <a:t>For instance, being able to “</a:t>
            </a:r>
            <a:r>
              <a:rPr lang="en-US" sz="2400" dirty="0" err="1" smtClean="0"/>
              <a:t>gamify</a:t>
            </a:r>
            <a:r>
              <a:rPr lang="en-US" sz="2400" dirty="0" smtClean="0"/>
              <a:t>” tasks / work for your fellow employees, (making regular work tasks more engaging, fun, and rewarding) can help you be a better leader in any career. </a:t>
            </a:r>
          </a:p>
          <a:p>
            <a:r>
              <a:rPr lang="en-US" sz="2400" dirty="0" smtClean="0"/>
              <a:t>You can also use these skills to make your own chores / tasks easier, and help yourself act more responsibly. </a:t>
            </a:r>
            <a:r>
              <a:rPr lang="en-US" sz="2400" dirty="0" smtClean="0">
                <a:hlinkClick r:id="rId2"/>
              </a:rPr>
              <a:t>VID</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Products</a:t>
            </a:r>
            <a:endParaRPr lang="en-US" dirty="0"/>
          </a:p>
        </p:txBody>
      </p:sp>
      <p:sp>
        <p:nvSpPr>
          <p:cNvPr id="3" name="Content Placeholder 2"/>
          <p:cNvSpPr>
            <a:spLocks noGrp="1"/>
          </p:cNvSpPr>
          <p:nvPr>
            <p:ph idx="1"/>
          </p:nvPr>
        </p:nvSpPr>
        <p:spPr>
          <a:xfrm>
            <a:off x="609599" y="1638796"/>
            <a:ext cx="6855503" cy="5219204"/>
          </a:xfrm>
        </p:spPr>
        <p:txBody>
          <a:bodyPr>
            <a:normAutofit/>
          </a:bodyPr>
          <a:lstStyle/>
          <a:p>
            <a:r>
              <a:rPr lang="en-US" sz="2400" dirty="0" smtClean="0"/>
              <a:t>If you are still missing anything from your PBL, now is the time to get it done! Use your classmates to </a:t>
            </a:r>
            <a:r>
              <a:rPr lang="en-US" sz="2400" u="sng" dirty="0" smtClean="0"/>
              <a:t>beta test</a:t>
            </a:r>
            <a:r>
              <a:rPr lang="en-US" sz="2400" dirty="0" smtClean="0"/>
              <a:t> your game, or to give you feedback. Here are the assignments many of you are missing:</a:t>
            </a:r>
          </a:p>
          <a:p>
            <a:r>
              <a:rPr lang="en-US" sz="2400" dirty="0" smtClean="0"/>
              <a:t>Part I: PBL </a:t>
            </a:r>
            <a:r>
              <a:rPr lang="en-US" sz="2400" dirty="0" smtClean="0"/>
              <a:t>Journal</a:t>
            </a:r>
          </a:p>
          <a:p>
            <a:r>
              <a:rPr lang="en-US" sz="2400" dirty="0" smtClean="0"/>
              <a:t>Part II: Game Designer’s Notebook</a:t>
            </a:r>
            <a:endParaRPr lang="en-US" sz="2400" dirty="0" smtClean="0"/>
          </a:p>
          <a:p>
            <a:r>
              <a:rPr lang="en-US" sz="2400" dirty="0" smtClean="0"/>
              <a:t>Part IV: Beta Test &amp; Reflection</a:t>
            </a:r>
          </a:p>
          <a:p>
            <a:r>
              <a:rPr lang="en-US" sz="2400" dirty="0" smtClean="0"/>
              <a:t>Part </a:t>
            </a:r>
            <a:r>
              <a:rPr lang="en-US" sz="2400" dirty="0" smtClean="0"/>
              <a:t>III</a:t>
            </a:r>
            <a:r>
              <a:rPr lang="en-US" sz="2400" dirty="0" smtClean="0"/>
              <a:t>: Game Club Attend &amp; Reflect OR</a:t>
            </a:r>
            <a:br>
              <a:rPr lang="en-US" sz="2400" dirty="0" smtClean="0"/>
            </a:br>
            <a:r>
              <a:rPr lang="en-US" sz="2400" dirty="0" smtClean="0"/>
              <a:t>Game Designer Interview &amp; Reflect OR</a:t>
            </a:r>
            <a:br>
              <a:rPr lang="en-US" sz="2400" dirty="0" smtClean="0"/>
            </a:br>
            <a:r>
              <a:rPr lang="en-US" sz="2400" dirty="0" smtClean="0"/>
              <a:t>Artist Commission &amp; Reflect</a:t>
            </a:r>
          </a:p>
        </p:txBody>
      </p:sp>
    </p:spTree>
    <p:extLst>
      <p:ext uri="{BB962C8B-B14F-4D97-AF65-F5344CB8AC3E}">
        <p14:creationId xmlns:p14="http://schemas.microsoft.com/office/powerpoint/2010/main" val="3581507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60772</TotalTime>
  <Words>642</Words>
  <Application>Microsoft Office PowerPoint</Application>
  <PresentationFormat>On-screen Show (4:3)</PresentationFormat>
  <Paragraphs>39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Trebuchet MS</vt:lpstr>
      <vt:lpstr>Wingdings 3</vt:lpstr>
      <vt:lpstr>Facet</vt:lpstr>
      <vt:lpstr>BR: D19</vt:lpstr>
      <vt:lpstr>Using Feedback</vt:lpstr>
      <vt:lpstr>Careers in Game Design</vt:lpstr>
      <vt:lpstr>Nonelectric Game Design?</vt:lpstr>
      <vt:lpstr>Final Products</vt:lpstr>
      <vt:lpstr>BR: D20</vt:lpstr>
      <vt:lpstr>Electric Game Design</vt:lpstr>
      <vt:lpstr>Nondesign Career Paths</vt:lpstr>
      <vt:lpstr>Final Products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Game Design</dc:title>
  <dc:creator>Joseph Wright</dc:creator>
  <cp:lastModifiedBy>Joseph Wright</cp:lastModifiedBy>
  <cp:revision>201</cp:revision>
  <dcterms:created xsi:type="dcterms:W3CDTF">2017-08-16T16:27:19Z</dcterms:created>
  <dcterms:modified xsi:type="dcterms:W3CDTF">2019-05-03T13:54:49Z</dcterms:modified>
</cp:coreProperties>
</file>