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7"/>
  </p:notesMasterIdLst>
  <p:sldIdLst>
    <p:sldId id="260" r:id="rId2"/>
    <p:sldId id="274" r:id="rId3"/>
    <p:sldId id="263" r:id="rId4"/>
    <p:sldId id="270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7636" autoAdjust="0"/>
  </p:normalViewPr>
  <p:slideViewPr>
    <p:cSldViewPr snapToGrid="0">
      <p:cViewPr varScale="1">
        <p:scale>
          <a:sx n="64" d="100"/>
          <a:sy n="64" d="100"/>
        </p:scale>
        <p:origin x="15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6921-18BE-4C36-BFFD-749E666949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C0E7-A954-42CD-AB52-7BDC475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8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D20 </a:t>
            </a:r>
            <a:r>
              <a:rPr lang="en-US" dirty="0" smtClean="0"/>
              <a:t>–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74165"/>
            <a:ext cx="7200276" cy="5387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Define </a:t>
            </a:r>
            <a:r>
              <a:rPr lang="en-US" sz="2000" b="1" u="sng" dirty="0" smtClean="0"/>
              <a:t>Ethos.</a:t>
            </a:r>
            <a:r>
              <a:rPr lang="en-US" sz="2000" dirty="0" smtClean="0"/>
              <a:t> What might be an example of being persuasive via ethos?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Examples: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“I can talk about this because I went thru this experience myself…”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“I spent 5 years living in the Congo, so I know a thing or two about living conditions there…”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3540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54046"/>
            <a:ext cx="6347714" cy="458731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Let’s take a quick look again at </a:t>
            </a:r>
            <a:r>
              <a:rPr lang="en-US" sz="2400" u="sng" dirty="0" smtClean="0"/>
              <a:t>ethos:</a:t>
            </a:r>
          </a:p>
          <a:p>
            <a:pPr lvl="1"/>
            <a:r>
              <a:rPr lang="en-US" sz="2200" u="sng" dirty="0" smtClean="0"/>
              <a:t>Review Ethos Handout</a:t>
            </a:r>
          </a:p>
          <a:p>
            <a:pPr lvl="1"/>
            <a:r>
              <a:rPr lang="en-US" sz="2200" dirty="0" smtClean="0"/>
              <a:t>And also look at Ethical Fallacies</a:t>
            </a:r>
          </a:p>
          <a:p>
            <a:r>
              <a:rPr lang="en-US" sz="2400" dirty="0" smtClean="0"/>
              <a:t>Next, let’s look at </a:t>
            </a:r>
            <a:r>
              <a:rPr lang="en-US" sz="2400" u="sng" dirty="0" smtClean="0"/>
              <a:t>Pathos</a:t>
            </a:r>
            <a:r>
              <a:rPr lang="en-US" sz="2400" b="1" dirty="0" smtClean="0"/>
              <a:t>, aka emotion</a:t>
            </a:r>
            <a:r>
              <a:rPr lang="en-US" sz="2400" dirty="0" smtClean="0"/>
              <a:t>. </a:t>
            </a:r>
          </a:p>
          <a:p>
            <a:pPr lvl="1"/>
            <a:r>
              <a:rPr lang="en-US" sz="2200" dirty="0" smtClean="0"/>
              <a:t>Pathos is all about emotion, especially the emotional feelings of the audience. </a:t>
            </a:r>
          </a:p>
          <a:p>
            <a:pPr lvl="1"/>
            <a:r>
              <a:rPr lang="en-US" sz="2200" dirty="0" smtClean="0"/>
              <a:t>Read: pp 76 – 82</a:t>
            </a:r>
          </a:p>
          <a:p>
            <a:pPr lvl="1"/>
            <a:r>
              <a:rPr lang="en-US" sz="2200" dirty="0" smtClean="0"/>
              <a:t>Questions:</a:t>
            </a:r>
          </a:p>
          <a:p>
            <a:pPr lvl="2"/>
            <a:r>
              <a:rPr lang="en-US" sz="2000" dirty="0" smtClean="0"/>
              <a:t>Which of the three modes of persuasion is </a:t>
            </a:r>
            <a:r>
              <a:rPr lang="en-US" sz="2000" i="1" dirty="0" smtClean="0"/>
              <a:t>most </a:t>
            </a:r>
            <a:r>
              <a:rPr lang="en-US" sz="2000" dirty="0" smtClean="0"/>
              <a:t>persuasive? Explain how: (77-78)</a:t>
            </a:r>
          </a:p>
          <a:p>
            <a:pPr lvl="2"/>
            <a:r>
              <a:rPr lang="en-US" sz="2000" dirty="0" smtClean="0"/>
              <a:t>What are some </a:t>
            </a:r>
            <a:r>
              <a:rPr lang="en-US" sz="2000" u="sng" dirty="0" smtClean="0"/>
              <a:t>strategies</a:t>
            </a:r>
            <a:r>
              <a:rPr lang="en-US" sz="2000" dirty="0" smtClean="0"/>
              <a:t> to appeal to your audience </a:t>
            </a:r>
            <a:r>
              <a:rPr lang="en-US" sz="2000" u="sng" dirty="0" smtClean="0"/>
              <a:t>emotionally?</a:t>
            </a:r>
            <a:r>
              <a:rPr lang="en-US" sz="2000" dirty="0" smtClean="0"/>
              <a:t> </a:t>
            </a:r>
            <a:r>
              <a:rPr lang="en-US" sz="2000" dirty="0" smtClean="0"/>
              <a:t>(pp. 78-80)</a:t>
            </a:r>
          </a:p>
          <a:p>
            <a:pPr lvl="2"/>
            <a:r>
              <a:rPr lang="en-US" sz="2000" dirty="0" smtClean="0"/>
              <a:t>Review the </a:t>
            </a:r>
            <a:r>
              <a:rPr lang="en-US" sz="2000" u="sng" dirty="0" smtClean="0"/>
              <a:t>Pathos</a:t>
            </a:r>
            <a:r>
              <a:rPr lang="en-US" sz="2000" dirty="0" smtClean="0"/>
              <a:t> </a:t>
            </a:r>
            <a:r>
              <a:rPr lang="en-US" sz="2000" u="sng" dirty="0" smtClean="0"/>
              <a:t>Handout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873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54912" cy="709749"/>
          </a:xfrm>
        </p:spPr>
        <p:txBody>
          <a:bodyPr>
            <a:noAutofit/>
          </a:bodyPr>
          <a:lstStyle/>
          <a:p>
            <a:r>
              <a:rPr lang="en-US" sz="2800" dirty="0" smtClean="0"/>
              <a:t>Logical Fallacy of the Day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19349"/>
            <a:ext cx="7424058" cy="5538651"/>
          </a:xfrm>
        </p:spPr>
        <p:txBody>
          <a:bodyPr>
            <a:noAutofit/>
          </a:bodyPr>
          <a:lstStyle/>
          <a:p>
            <a:r>
              <a:rPr lang="en-US" sz="2800" dirty="0" smtClean="0"/>
              <a:t>Ad </a:t>
            </a:r>
            <a:r>
              <a:rPr lang="en-US" sz="2800" dirty="0" err="1" smtClean="0"/>
              <a:t>Populum</a:t>
            </a:r>
            <a:r>
              <a:rPr lang="en-US" sz="2800" dirty="0" smtClean="0"/>
              <a:t> </a:t>
            </a:r>
            <a:r>
              <a:rPr lang="en-US" sz="2800" dirty="0" smtClean="0"/>
              <a:t>Fallacy</a:t>
            </a:r>
          </a:p>
          <a:p>
            <a:pPr lvl="1"/>
            <a:r>
              <a:rPr lang="en-US" sz="2600" dirty="0" smtClean="0"/>
              <a:t>These are very common…</a:t>
            </a:r>
          </a:p>
          <a:p>
            <a:pPr lvl="1"/>
            <a:r>
              <a:rPr lang="en-US" sz="2600" dirty="0" smtClean="0"/>
              <a:t>Basically, it’s like this… “Everyone’s doing it, so…”</a:t>
            </a:r>
            <a:endParaRPr lang="en-US" sz="2600" dirty="0" smtClean="0"/>
          </a:p>
          <a:p>
            <a:pPr lvl="1"/>
            <a:r>
              <a:rPr lang="en-US" sz="2600" dirty="0" smtClean="0"/>
              <a:t>Example</a:t>
            </a:r>
            <a:r>
              <a:rPr lang="en-US" sz="2600" dirty="0"/>
              <a:t>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80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907"/>
            <a:ext cx="6347713" cy="132080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bandwagon falla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07" y="1019332"/>
            <a:ext cx="6324600" cy="571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1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8958"/>
            <a:ext cx="6840512" cy="44524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Ok, you’ve got 10 minutes to prep for a debate!</a:t>
            </a:r>
          </a:p>
          <a:p>
            <a:r>
              <a:rPr lang="en-US" sz="2400" dirty="0" smtClean="0"/>
              <a:t>Format:</a:t>
            </a:r>
          </a:p>
          <a:p>
            <a:pPr lvl="1"/>
            <a:r>
              <a:rPr lang="en-US" sz="2000" dirty="0" smtClean="0"/>
              <a:t>2 min: Group A makes Pro Argument</a:t>
            </a:r>
          </a:p>
          <a:p>
            <a:pPr lvl="1"/>
            <a:r>
              <a:rPr lang="en-US" sz="2000" dirty="0" smtClean="0"/>
              <a:t>2 min: Group B Makes Con Argument</a:t>
            </a:r>
          </a:p>
          <a:p>
            <a:pPr lvl="1"/>
            <a:r>
              <a:rPr lang="en-US" sz="2000" dirty="0" smtClean="0"/>
              <a:t>2 min: Crossfire</a:t>
            </a:r>
          </a:p>
          <a:p>
            <a:pPr lvl="1"/>
            <a:r>
              <a:rPr lang="en-US" sz="2000" dirty="0" smtClean="0"/>
              <a:t>2 min: Group B makes rebuttal</a:t>
            </a:r>
          </a:p>
          <a:p>
            <a:pPr lvl="1"/>
            <a:r>
              <a:rPr lang="en-US" sz="2000" dirty="0" smtClean="0"/>
              <a:t>2 min: Group A makes rebuttal</a:t>
            </a:r>
          </a:p>
          <a:p>
            <a:pPr lvl="1"/>
            <a:r>
              <a:rPr lang="en-US" sz="2000" dirty="0" smtClean="0"/>
              <a:t>1 min: Group A makes final statement</a:t>
            </a:r>
          </a:p>
          <a:p>
            <a:pPr lvl="1"/>
            <a:r>
              <a:rPr lang="en-US" sz="2000" dirty="0" smtClean="0"/>
              <a:t>1 min Group B makes final statement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0068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44616</TotalTime>
  <Words>202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D20 – Bellringer</vt:lpstr>
      <vt:lpstr>Ethos Review</vt:lpstr>
      <vt:lpstr>Logical Fallacy of the Day</vt:lpstr>
      <vt:lpstr>Example:</vt:lpstr>
      <vt:lpstr>Argument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143</cp:revision>
  <dcterms:created xsi:type="dcterms:W3CDTF">2017-08-16T16:27:19Z</dcterms:created>
  <dcterms:modified xsi:type="dcterms:W3CDTF">2018-10-12T15:51:47Z</dcterms:modified>
</cp:coreProperties>
</file>