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60" r:id="rId2"/>
    <p:sldId id="256" r:id="rId3"/>
    <p:sldId id="257" r:id="rId4"/>
    <p:sldId id="263"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037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499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3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51571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82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3964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690094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8619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310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1065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2F653-2798-432F-8AAC-28EC8EE53D42}"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675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2F653-2798-432F-8AAC-28EC8EE53D42}"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26723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2F653-2798-432F-8AAC-28EC8EE53D42}"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8318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2F653-2798-432F-8AAC-28EC8EE53D42}"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25242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379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986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42F653-2798-432F-8AAC-28EC8EE53D42}" type="datetimeFigureOut">
              <a:rPr lang="en-US" smtClean="0"/>
              <a:t>1/16/2019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FF565A-3956-4F76-920B-B19704082F0D}" type="slidenum">
              <a:rPr lang="en-US" smtClean="0"/>
              <a:t>‹#›</a:t>
            </a:fld>
            <a:endParaRPr lang="en-US"/>
          </a:p>
        </p:txBody>
      </p:sp>
    </p:spTree>
    <p:extLst>
      <p:ext uri="{BB962C8B-B14F-4D97-AF65-F5344CB8AC3E}">
        <p14:creationId xmlns:p14="http://schemas.microsoft.com/office/powerpoint/2010/main" val="3767443522"/>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ocialnetworking.procon.org/" TargetMode="External"/><Relationship Id="rId2" Type="http://schemas.openxmlformats.org/officeDocument/2006/relationships/hyperlink" Target="https://gun-control.proc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xdK7Lirng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D4 – </a:t>
            </a:r>
            <a:r>
              <a:rPr lang="en-US" dirty="0" err="1" smtClean="0"/>
              <a:t>Bellringer</a:t>
            </a:r>
            <a:endParaRPr lang="en-US" dirty="0"/>
          </a:p>
        </p:txBody>
      </p:sp>
      <p:sp>
        <p:nvSpPr>
          <p:cNvPr id="3" name="Content Placeholder 2"/>
          <p:cNvSpPr>
            <a:spLocks noGrp="1"/>
          </p:cNvSpPr>
          <p:nvPr>
            <p:ph idx="1"/>
          </p:nvPr>
        </p:nvSpPr>
        <p:spPr>
          <a:xfrm>
            <a:off x="609599" y="1436913"/>
            <a:ext cx="6347713" cy="5225143"/>
          </a:xfrm>
        </p:spPr>
        <p:txBody>
          <a:bodyPr>
            <a:normAutofit/>
          </a:bodyPr>
          <a:lstStyle/>
          <a:p>
            <a:r>
              <a:rPr lang="en-US" sz="2000" dirty="0" smtClean="0"/>
              <a:t>Let’s Discuss Ch. 1 first!</a:t>
            </a:r>
          </a:p>
          <a:p>
            <a:r>
              <a:rPr lang="en-US" sz="2000" dirty="0" smtClean="0"/>
              <a:t>Look </a:t>
            </a:r>
            <a:r>
              <a:rPr lang="en-US" sz="2000" dirty="0" smtClean="0"/>
              <a:t>and see if you can find any </a:t>
            </a:r>
            <a:r>
              <a:rPr lang="en-US" sz="2000" u="sng" dirty="0" smtClean="0"/>
              <a:t>persuasive writing contests</a:t>
            </a:r>
            <a:r>
              <a:rPr lang="en-US" sz="2000" dirty="0" smtClean="0"/>
              <a:t> that we might participate in as a class (or perhaps just you!). We’ll be choosing one and then writing for it!</a:t>
            </a:r>
          </a:p>
          <a:p>
            <a:r>
              <a:rPr lang="en-US" sz="2000" dirty="0" smtClean="0"/>
              <a:t>After finding at least 3, continue taking a closer look at the following issues, and working on your paper:</a:t>
            </a:r>
          </a:p>
          <a:p>
            <a:pPr lvl="1"/>
            <a:r>
              <a:rPr lang="en-US" b="1" u="sng" dirty="0" smtClean="0">
                <a:hlinkClick r:id="rId2"/>
              </a:rPr>
              <a:t>Gun Control</a:t>
            </a:r>
            <a:r>
              <a:rPr lang="en-US" b="1" dirty="0" smtClean="0"/>
              <a:t/>
            </a:r>
            <a:br>
              <a:rPr lang="en-US" b="1" dirty="0" smtClean="0"/>
            </a:br>
            <a:r>
              <a:rPr lang="en-US" dirty="0" smtClean="0"/>
              <a:t>Should More Gun Control Laws Be Enacted?</a:t>
            </a:r>
          </a:p>
          <a:p>
            <a:pPr lvl="1"/>
            <a:r>
              <a:rPr lang="en-US" b="1" u="sng" dirty="0" smtClean="0">
                <a:hlinkClick r:id="rId2"/>
              </a:rPr>
              <a:t>Immigration / Border Security</a:t>
            </a:r>
            <a:r>
              <a:rPr lang="en-US" b="1" u="sng" dirty="0"/>
              <a:t/>
            </a:r>
            <a:br>
              <a:rPr lang="en-US" b="1" u="sng" dirty="0"/>
            </a:br>
            <a:r>
              <a:rPr lang="en-US" dirty="0" smtClean="0"/>
              <a:t>The Wall: should we build it, or try something else?</a:t>
            </a:r>
            <a:endParaRPr lang="en-US" dirty="0" smtClean="0">
              <a:hlinkClick r:id="rId3"/>
            </a:endParaRPr>
          </a:p>
          <a:p>
            <a:pPr lvl="1"/>
            <a:r>
              <a:rPr lang="en-US" b="1" u="sng" dirty="0" smtClean="0">
                <a:hlinkClick r:id="rId3"/>
              </a:rPr>
              <a:t>Social </a:t>
            </a:r>
            <a:r>
              <a:rPr lang="en-US" b="1" u="sng" dirty="0" smtClean="0">
                <a:hlinkClick r:id="rId3"/>
              </a:rPr>
              <a:t>Media</a:t>
            </a:r>
            <a:r>
              <a:rPr lang="en-US" b="1" dirty="0" smtClean="0"/>
              <a:t/>
            </a:r>
            <a:br>
              <a:rPr lang="en-US" b="1" dirty="0" smtClean="0"/>
            </a:br>
            <a:r>
              <a:rPr lang="en-US" dirty="0" smtClean="0"/>
              <a:t>Are Social Networking Sites Good for Our Society?</a:t>
            </a:r>
          </a:p>
        </p:txBody>
      </p:sp>
    </p:spTree>
    <p:extLst>
      <p:ext uri="{BB962C8B-B14F-4D97-AF65-F5344CB8AC3E}">
        <p14:creationId xmlns:p14="http://schemas.microsoft.com/office/powerpoint/2010/main" val="323540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D4 of Speech &amp; Debate</a:t>
            </a:r>
            <a:endParaRPr lang="en-US" dirty="0"/>
          </a:p>
        </p:txBody>
      </p:sp>
      <p:sp>
        <p:nvSpPr>
          <p:cNvPr id="3" name="Subtitle 2"/>
          <p:cNvSpPr>
            <a:spLocks noGrp="1"/>
          </p:cNvSpPr>
          <p:nvPr>
            <p:ph type="subTitle" idx="1"/>
          </p:nvPr>
        </p:nvSpPr>
        <p:spPr/>
        <p:txBody>
          <a:bodyPr/>
          <a:lstStyle/>
          <a:p>
            <a:r>
              <a:rPr lang="en-US" dirty="0" smtClean="0"/>
              <a:t>Writing an Argument, Part I</a:t>
            </a:r>
          </a:p>
          <a:p>
            <a:r>
              <a:rPr lang="en-US" sz="1600" i="1" dirty="0" smtClean="0"/>
              <a:t>Clipart source: flaticon.com</a:t>
            </a:r>
            <a:endParaRPr lang="en-US" sz="1600" i="1" dirty="0"/>
          </a:p>
        </p:txBody>
      </p:sp>
    </p:spTree>
    <p:extLst>
      <p:ext uri="{BB962C8B-B14F-4D97-AF65-F5344CB8AC3E}">
        <p14:creationId xmlns:p14="http://schemas.microsoft.com/office/powerpoint/2010/main" val="3003400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382" y="322214"/>
            <a:ext cx="6347713" cy="1320800"/>
          </a:xfrm>
        </p:spPr>
        <p:txBody>
          <a:bodyPr/>
          <a:lstStyle/>
          <a:p>
            <a:r>
              <a:rPr lang="en-US" dirty="0" smtClean="0"/>
              <a:t>Arguments, Part I</a:t>
            </a:r>
            <a:endParaRPr lang="en-US" dirty="0"/>
          </a:p>
        </p:txBody>
      </p:sp>
      <p:sp>
        <p:nvSpPr>
          <p:cNvPr id="3" name="Content Placeholder 2"/>
          <p:cNvSpPr>
            <a:spLocks noGrp="1"/>
          </p:cNvSpPr>
          <p:nvPr>
            <p:ph idx="1"/>
          </p:nvPr>
        </p:nvSpPr>
        <p:spPr>
          <a:xfrm>
            <a:off x="348339" y="1110345"/>
            <a:ext cx="7424059" cy="5773784"/>
          </a:xfrm>
        </p:spPr>
        <p:txBody>
          <a:bodyPr>
            <a:normAutofit/>
          </a:bodyPr>
          <a:lstStyle/>
          <a:p>
            <a:r>
              <a:rPr lang="en-US" sz="2000" dirty="0" smtClean="0"/>
              <a:t>Let’s turn to our book to learn a bit more about </a:t>
            </a:r>
            <a:r>
              <a:rPr lang="en-US" sz="2000" b="1" dirty="0" smtClean="0"/>
              <a:t>being persuasive. </a:t>
            </a:r>
            <a:r>
              <a:rPr lang="en-US" sz="2000" dirty="0" smtClean="0"/>
              <a:t>Grab your textbook, and read Ch. 2, pp 21-23.</a:t>
            </a:r>
          </a:p>
          <a:p>
            <a:r>
              <a:rPr lang="en-US" sz="2000" dirty="0" smtClean="0"/>
              <a:t>Answer the following questions as you read:</a:t>
            </a:r>
          </a:p>
          <a:p>
            <a:pPr lvl="1"/>
            <a:r>
              <a:rPr lang="en-US" sz="1800" dirty="0" smtClean="0"/>
              <a:t>What were the author and his friend arguing about? (p. 21)</a:t>
            </a:r>
            <a:br>
              <a:rPr lang="en-US" sz="1800" dirty="0" smtClean="0"/>
            </a:br>
            <a:r>
              <a:rPr lang="en-US" sz="1800" dirty="0" smtClean="0"/>
              <a:t>Whom do you agree with? Explain why:</a:t>
            </a:r>
            <a:endParaRPr lang="en-US" sz="1800" dirty="0"/>
          </a:p>
          <a:p>
            <a:pPr lvl="1"/>
            <a:r>
              <a:rPr lang="en-US" sz="2000" dirty="0" smtClean="0"/>
              <a:t>Though he admits that their debate was “naïve and uninformed”, what did they accomplish? (p. 22)</a:t>
            </a:r>
            <a:endParaRPr lang="en-US" sz="1800" dirty="0" smtClean="0"/>
          </a:p>
          <a:p>
            <a:pPr lvl="1"/>
            <a:r>
              <a:rPr lang="en-US" sz="2000" dirty="0" smtClean="0"/>
              <a:t>What connotations does the word “argument” have? (p. 22)</a:t>
            </a:r>
          </a:p>
          <a:p>
            <a:pPr lvl="1"/>
            <a:r>
              <a:rPr lang="en-US" sz="2000" dirty="0" smtClean="0"/>
              <a:t>What are the </a:t>
            </a:r>
            <a:r>
              <a:rPr lang="en-US" sz="2000" u="sng" dirty="0" smtClean="0"/>
              <a:t>essential</a:t>
            </a:r>
            <a:r>
              <a:rPr lang="en-US" sz="2000" b="1" dirty="0" smtClean="0"/>
              <a:t> </a:t>
            </a:r>
            <a:r>
              <a:rPr lang="en-US" sz="2000" u="sng" dirty="0" smtClean="0"/>
              <a:t>elements</a:t>
            </a:r>
            <a:r>
              <a:rPr lang="en-US" sz="2000" dirty="0" smtClean="0"/>
              <a:t> of an </a:t>
            </a:r>
            <a:r>
              <a:rPr lang="en-US" sz="2000" u="sng" dirty="0" smtClean="0"/>
              <a:t>argument</a:t>
            </a:r>
            <a:r>
              <a:rPr lang="en-US" sz="2000" b="1" dirty="0" smtClean="0"/>
              <a:t>? </a:t>
            </a:r>
            <a:r>
              <a:rPr lang="en-US" sz="2000" dirty="0" smtClean="0"/>
              <a:t>(p. 22)</a:t>
            </a:r>
          </a:p>
          <a:p>
            <a:pPr lvl="1"/>
            <a:r>
              <a:rPr lang="en-US" sz="2000" dirty="0" smtClean="0"/>
              <a:t>Why is the second part (the r_______) important? (p. 22)</a:t>
            </a:r>
          </a:p>
          <a:p>
            <a:pPr lvl="1"/>
            <a:r>
              <a:rPr lang="en-US" sz="2000" dirty="0" smtClean="0"/>
              <a:t>What does scientific evidence say about arguments? (p. 23)?</a:t>
            </a:r>
          </a:p>
          <a:p>
            <a:pPr lvl="1"/>
            <a:r>
              <a:rPr lang="en-US" sz="2000" dirty="0" smtClean="0"/>
              <a:t>Why are arguments important in our society? (p. 22)</a:t>
            </a:r>
          </a:p>
          <a:p>
            <a:pPr lvl="1"/>
            <a:r>
              <a:rPr lang="en-US" sz="2000" i="1" dirty="0" smtClean="0"/>
              <a:t>Class Discussion</a:t>
            </a:r>
          </a:p>
        </p:txBody>
      </p:sp>
    </p:spTree>
    <p:extLst>
      <p:ext uri="{BB962C8B-B14F-4D97-AF65-F5344CB8AC3E}">
        <p14:creationId xmlns:p14="http://schemas.microsoft.com/office/powerpoint/2010/main" val="304765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88481" cy="709749"/>
          </a:xfrm>
        </p:spPr>
        <p:txBody>
          <a:bodyPr>
            <a:normAutofit fontScale="90000"/>
          </a:bodyPr>
          <a:lstStyle/>
          <a:p>
            <a:r>
              <a:rPr lang="en-US" dirty="0" smtClean="0"/>
              <a:t>Final 15: Logical Fallacy of the Day:</a:t>
            </a:r>
            <a:endParaRPr lang="en-US" dirty="0"/>
          </a:p>
        </p:txBody>
      </p:sp>
      <p:sp>
        <p:nvSpPr>
          <p:cNvPr id="3" name="Content Placeholder 2"/>
          <p:cNvSpPr>
            <a:spLocks noGrp="1"/>
          </p:cNvSpPr>
          <p:nvPr>
            <p:ph idx="1"/>
          </p:nvPr>
        </p:nvSpPr>
        <p:spPr>
          <a:xfrm>
            <a:off x="609598" y="1319349"/>
            <a:ext cx="7672253" cy="4722015"/>
          </a:xfrm>
        </p:spPr>
        <p:txBody>
          <a:bodyPr>
            <a:noAutofit/>
          </a:bodyPr>
          <a:lstStyle/>
          <a:p>
            <a:r>
              <a:rPr lang="en-US" sz="2800" dirty="0" smtClean="0"/>
              <a:t>For today, I thought we’d focus on the  </a:t>
            </a:r>
            <a:endParaRPr lang="en-US" sz="2800" b="1" u="sng" dirty="0" smtClean="0"/>
          </a:p>
          <a:p>
            <a:pPr lvl="1"/>
            <a:r>
              <a:rPr lang="en-US" sz="2400" dirty="0" smtClean="0"/>
              <a:t>Here’s a specific one: </a:t>
            </a:r>
            <a:r>
              <a:rPr lang="en-US" sz="2400" u="sng" dirty="0" smtClean="0"/>
              <a:t>The Red Herring</a:t>
            </a:r>
          </a:p>
          <a:p>
            <a:r>
              <a:rPr lang="en-US" sz="2000" dirty="0"/>
              <a:t>Red herring is a kind of fallacy that is an irrelevant topic introduced in an argument to divert the attention of listeners or readers from the original issue. In literature, this fallacy is often used in detective or suspense novels to mislead readers or characters, or to induce them to make false conclusions.</a:t>
            </a:r>
          </a:p>
          <a:p>
            <a:r>
              <a:rPr lang="en-US" sz="2000" dirty="0"/>
              <a:t>Let us consider a simple example of a red herring. A teacher catches a student cheating during a test. The student in response says, “I know I’ve made a mistake. But think of my parents. They’re going to be heartbroken.” The student uses a red herring in his response. He tries to appeal to pity to distract his teacher from the real issue</a:t>
            </a:r>
            <a:r>
              <a:rPr lang="en-US" sz="2000" dirty="0" smtClean="0"/>
              <a:t>.</a:t>
            </a:r>
          </a:p>
          <a:p>
            <a:r>
              <a:rPr lang="en-US" sz="2000" dirty="0" smtClean="0">
                <a:hlinkClick r:id="rId2"/>
              </a:rPr>
              <a:t>VID</a:t>
            </a:r>
            <a:endParaRPr lang="en-US" sz="2000" dirty="0" smtClean="0"/>
          </a:p>
          <a:p>
            <a:endParaRPr lang="en-US" sz="2000" dirty="0"/>
          </a:p>
          <a:p>
            <a:pPr lvl="1"/>
            <a:endParaRPr lang="en-US" sz="2400" dirty="0"/>
          </a:p>
        </p:txBody>
      </p:sp>
    </p:spTree>
    <p:extLst>
      <p:ext uri="{BB962C8B-B14F-4D97-AF65-F5344CB8AC3E}">
        <p14:creationId xmlns:p14="http://schemas.microsoft.com/office/powerpoint/2010/main" val="18809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red herring falla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651" y="405814"/>
            <a:ext cx="6096000" cy="609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0270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22395</TotalTime>
  <Words>170</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D4 – Bellringer</vt:lpstr>
      <vt:lpstr>D4 of Speech &amp; Debate</vt:lpstr>
      <vt:lpstr>Arguments, Part I</vt:lpstr>
      <vt:lpstr>Final 15: Logical Fallacy of the Day: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dc:title>
  <dc:creator>Joseph Wright</dc:creator>
  <cp:lastModifiedBy>Joseph Wright</cp:lastModifiedBy>
  <cp:revision>66</cp:revision>
  <dcterms:created xsi:type="dcterms:W3CDTF">2017-08-16T16:27:19Z</dcterms:created>
  <dcterms:modified xsi:type="dcterms:W3CDTF">2019-01-16T23:53:52Z</dcterms:modified>
</cp:coreProperties>
</file>