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85" r:id="rId2"/>
    <p:sldId id="256" r:id="rId3"/>
    <p:sldId id="278" r:id="rId4"/>
    <p:sldId id="283" r:id="rId5"/>
    <p:sldId id="286" r:id="rId6"/>
    <p:sldId id="287" r:id="rId7"/>
    <p:sldId id="28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21" autoAdjust="0"/>
    <p:restoredTop sz="94660"/>
  </p:normalViewPr>
  <p:slideViewPr>
    <p:cSldViewPr>
      <p:cViewPr varScale="1">
        <p:scale>
          <a:sx n="73" d="100"/>
          <a:sy n="73" d="100"/>
        </p:scale>
        <p:origin x="143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0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00634" y="4198409"/>
            <a:ext cx="6921151" cy="1645920"/>
          </a:xfrm>
        </p:spPr>
        <p:txBody>
          <a:bodyPr>
            <a:normAutofit/>
          </a:bodyPr>
          <a:lstStyle>
            <a:lvl1pPr marL="0" indent="0" algn="l">
              <a:buNone/>
              <a:defRPr sz="28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fld id="{3A4C449E-29FF-4655-8FC5-C6C068482F81}" type="datetimeFigureOut">
              <a:rPr lang="en-US" smtClean="0"/>
              <a:pPr/>
              <a:t>3/19/2019</a:t>
            </a:fld>
            <a:endParaRPr lang="en-US"/>
          </a:p>
        </p:txBody>
      </p:sp>
      <p:sp>
        <p:nvSpPr>
          <p:cNvPr id="8" name="Footer Placeholder 7"/>
          <p:cNvSpPr>
            <a:spLocks noGrp="1"/>
          </p:cNvSpPr>
          <p:nvPr>
            <p:ph type="ftr" sz="quarter" idx="11"/>
          </p:nvPr>
        </p:nvSpPr>
        <p:spPr/>
        <p:txBody>
          <a:bodyPr/>
          <a:lstStyle>
            <a:lvl1pPr>
              <a:defRPr>
                <a:solidFill>
                  <a:srgbClr val="FFFFFF">
                    <a:alpha val="75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fld id="{9104C3F6-93CC-44AF-8B82-89B51F69AB26}" type="slidenum">
              <a:rPr lang="en-US" smtClean="0"/>
              <a:pPr/>
              <a:t>‹#›</a:t>
            </a:fld>
            <a:endParaRPr lang="en-US"/>
          </a:p>
        </p:txBody>
      </p:sp>
    </p:spTree>
    <p:extLst>
      <p:ext uri="{BB962C8B-B14F-4D97-AF65-F5344CB8AC3E}">
        <p14:creationId xmlns:p14="http://schemas.microsoft.com/office/powerpoint/2010/main" val="1482705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4C449E-29FF-4655-8FC5-C6C068482F81}" type="datetimeFigureOut">
              <a:rPr lang="en-US" smtClean="0"/>
              <a:pPr/>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4C3F6-93CC-44AF-8B82-89B51F69AB26}" type="slidenum">
              <a:rPr lang="en-US" smtClean="0"/>
              <a:pPr/>
              <a:t>‹#›</a:t>
            </a:fld>
            <a:endParaRPr lang="en-US"/>
          </a:p>
        </p:txBody>
      </p:sp>
    </p:spTree>
    <p:extLst>
      <p:ext uri="{BB962C8B-B14F-4D97-AF65-F5344CB8AC3E}">
        <p14:creationId xmlns:p14="http://schemas.microsoft.com/office/powerpoint/2010/main" val="2715900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4C449E-29FF-4655-8FC5-C6C068482F81}" type="datetimeFigureOut">
              <a:rPr lang="en-US" smtClean="0"/>
              <a:pPr/>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4C3F6-93CC-44AF-8B82-89B51F69AB26}" type="slidenum">
              <a:rPr lang="en-US" smtClean="0"/>
              <a:pPr/>
              <a:t>‹#›</a:t>
            </a:fld>
            <a:endParaRPr lang="en-US"/>
          </a:p>
        </p:txBody>
      </p:sp>
    </p:spTree>
    <p:extLst>
      <p:ext uri="{BB962C8B-B14F-4D97-AF65-F5344CB8AC3E}">
        <p14:creationId xmlns:p14="http://schemas.microsoft.com/office/powerpoint/2010/main" val="2789183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4C449E-29FF-4655-8FC5-C6C068482F81}" type="datetimeFigureOut">
              <a:rPr lang="en-US" smtClean="0"/>
              <a:pPr/>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4C3F6-93CC-44AF-8B82-89B51F69AB26}" type="slidenum">
              <a:rPr lang="en-US" smtClean="0"/>
              <a:pPr/>
              <a:t>‹#›</a:t>
            </a:fld>
            <a:endParaRPr lang="en-US"/>
          </a:p>
        </p:txBody>
      </p:sp>
    </p:spTree>
    <p:extLst>
      <p:ext uri="{BB962C8B-B14F-4D97-AF65-F5344CB8AC3E}">
        <p14:creationId xmlns:p14="http://schemas.microsoft.com/office/powerpoint/2010/main" val="2671040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normAutofit/>
          </a:bodyPr>
          <a:lstStyle>
            <a:lvl1pPr>
              <a:lnSpc>
                <a:spcPct val="80000"/>
              </a:lnSpc>
              <a:defRPr sz="80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00634" y="4187275"/>
            <a:ext cx="6919722" cy="1645920"/>
          </a:xfrm>
        </p:spPr>
        <p:txBody>
          <a:bodyPr anchor="t">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A4C449E-29FF-4655-8FC5-C6C068482F81}" type="datetimeFigureOut">
              <a:rPr lang="en-US" smtClean="0"/>
              <a:pPr/>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4C3F6-93CC-44AF-8B82-89B51F69AB26}" type="slidenum">
              <a:rPr lang="en-US" smtClean="0"/>
              <a:pPr/>
              <a:t>‹#›</a:t>
            </a:fld>
            <a:endParaRPr lang="en-US"/>
          </a:p>
        </p:txBody>
      </p:sp>
    </p:spTree>
    <p:extLst>
      <p:ext uri="{BB962C8B-B14F-4D97-AF65-F5344CB8AC3E}">
        <p14:creationId xmlns:p14="http://schemas.microsoft.com/office/powerpoint/2010/main" val="3389954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7492"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57738"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4C449E-29FF-4655-8FC5-C6C068482F81}" type="datetimeFigureOut">
              <a:rPr lang="en-US" smtClean="0"/>
              <a:pPr/>
              <a:t>3/19/2019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04C3F6-93CC-44AF-8B82-89B51F69AB26}" type="slidenum">
              <a:rPr lang="en-US" smtClean="0"/>
              <a:pPr/>
              <a:t>‹#›</a:t>
            </a:fld>
            <a:endParaRPr lang="en-US"/>
          </a:p>
        </p:txBody>
      </p:sp>
    </p:spTree>
    <p:extLst>
      <p:ext uri="{BB962C8B-B14F-4D97-AF65-F5344CB8AC3E}">
        <p14:creationId xmlns:p14="http://schemas.microsoft.com/office/powerpoint/2010/main" val="696369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07492" y="2032000"/>
            <a:ext cx="3806190" cy="723400"/>
          </a:xfrm>
        </p:spPr>
        <p:txBody>
          <a:bodyPr anchor="ctr">
            <a:normAutofit/>
          </a:bodyPr>
          <a:lstStyle>
            <a:lvl1pPr marL="0" indent="0">
              <a:spcBef>
                <a:spcPts val="0"/>
              </a:spcBef>
              <a:buNone/>
              <a:defRPr sz="20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07492" y="2736150"/>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66310" y="2029968"/>
            <a:ext cx="3806190" cy="722376"/>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766310" y="2734056"/>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4C449E-29FF-4655-8FC5-C6C068482F81}" type="datetimeFigureOut">
              <a:rPr lang="en-US" smtClean="0"/>
              <a:pPr/>
              <a:t>3/19/2019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04C3F6-93CC-44AF-8B82-89B51F69AB26}" type="slidenum">
              <a:rPr lang="en-US" smtClean="0"/>
              <a:pPr/>
              <a:t>‹#›</a:t>
            </a:fld>
            <a:endParaRPr lang="en-US"/>
          </a:p>
        </p:txBody>
      </p:sp>
    </p:spTree>
    <p:extLst>
      <p:ext uri="{BB962C8B-B14F-4D97-AF65-F5344CB8AC3E}">
        <p14:creationId xmlns:p14="http://schemas.microsoft.com/office/powerpoint/2010/main" val="599086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A4C449E-29FF-4655-8FC5-C6C068482F81}" type="datetimeFigureOut">
              <a:rPr lang="en-US" smtClean="0"/>
              <a:pPr/>
              <a:t>3/19/2019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04C3F6-93CC-44AF-8B82-89B51F69AB26}" type="slidenum">
              <a:rPr lang="en-US" smtClean="0"/>
              <a:pPr/>
              <a:t>‹#›</a:t>
            </a:fld>
            <a:endParaRPr lang="en-US"/>
          </a:p>
        </p:txBody>
      </p:sp>
    </p:spTree>
    <p:extLst>
      <p:ext uri="{BB962C8B-B14F-4D97-AF65-F5344CB8AC3E}">
        <p14:creationId xmlns:p14="http://schemas.microsoft.com/office/powerpoint/2010/main" val="968244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4C449E-29FF-4655-8FC5-C6C068482F81}" type="datetimeFigureOut">
              <a:rPr lang="en-US" smtClean="0"/>
              <a:pPr/>
              <a:t>3/19/2019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04C3F6-93CC-44AF-8B82-89B51F69AB26}" type="slidenum">
              <a:rPr lang="en-US" smtClean="0"/>
              <a:pPr/>
              <a:t>‹#›</a:t>
            </a:fld>
            <a:endParaRPr lang="en-US"/>
          </a:p>
        </p:txBody>
      </p:sp>
    </p:spTree>
    <p:extLst>
      <p:ext uri="{BB962C8B-B14F-4D97-AF65-F5344CB8AC3E}">
        <p14:creationId xmlns:p14="http://schemas.microsoft.com/office/powerpoint/2010/main" val="628639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Edit Master text styles</a:t>
            </a:r>
          </a:p>
        </p:txBody>
      </p:sp>
      <p:sp>
        <p:nvSpPr>
          <p:cNvPr id="5" name="Date Placeholder 4"/>
          <p:cNvSpPr>
            <a:spLocks noGrp="1"/>
          </p:cNvSpPr>
          <p:nvPr>
            <p:ph type="dt" sz="half" idx="10"/>
          </p:nvPr>
        </p:nvSpPr>
        <p:spPr/>
        <p:txBody>
          <a:bodyPr/>
          <a:lstStyle/>
          <a:p>
            <a:fld id="{3A4C449E-29FF-4655-8FC5-C6C068482F81}" type="datetimeFigureOut">
              <a:rPr lang="en-US" smtClean="0"/>
              <a:pPr/>
              <a:t>3/19/2019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9104C3F6-93CC-44AF-8B82-89B51F69AB26}" type="slidenum">
              <a:rPr lang="en-US" smtClean="0"/>
              <a:pPr/>
              <a:t>‹#›</a:t>
            </a:fld>
            <a:endParaRPr lang="en-US"/>
          </a:p>
        </p:txBody>
      </p:sp>
    </p:spTree>
    <p:extLst>
      <p:ext uri="{BB962C8B-B14F-4D97-AF65-F5344CB8AC3E}">
        <p14:creationId xmlns:p14="http://schemas.microsoft.com/office/powerpoint/2010/main" val="3619129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normAutofit/>
          </a:bodyPr>
          <a:lstStyle>
            <a:lvl1pPr>
              <a:lnSpc>
                <a:spcPct val="85000"/>
              </a:lnSpc>
              <a:defRPr sz="28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9144000" cy="5330952"/>
          </a:xfrm>
          <a:solidFill>
            <a:schemeClr val="accent1">
              <a:lumMod val="40000"/>
              <a:lumOff val="60000"/>
            </a:schemeClr>
          </a:solidFill>
        </p:spPr>
        <p:txBody>
          <a:bodyPr anchor="t"/>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fld id="{3A4C449E-29FF-4655-8FC5-C6C068482F81}" type="datetimeFigureOut">
              <a:rPr lang="en-US" smtClean="0"/>
              <a:pPr/>
              <a:t>3/19/2019</a:t>
            </a:fld>
            <a:endParaRPr lang="en-US"/>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9104C3F6-93CC-44AF-8B82-89B51F69AB26}" type="slidenum">
              <a:rPr lang="en-US" smtClean="0"/>
              <a:pPr/>
              <a:t>‹#›</a:t>
            </a:fld>
            <a:endParaRPr lang="en-US"/>
          </a:p>
        </p:txBody>
      </p:sp>
    </p:spTree>
    <p:extLst>
      <p:ext uri="{BB962C8B-B14F-4D97-AF65-F5344CB8AC3E}">
        <p14:creationId xmlns:p14="http://schemas.microsoft.com/office/powerpoint/2010/main" val="3337385302"/>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919" y="499533"/>
            <a:ext cx="8079581"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7206" y="1993393"/>
            <a:ext cx="8065294" cy="376618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14350" y="6412447"/>
            <a:ext cx="3086100" cy="228600"/>
          </a:xfrm>
          <a:prstGeom prst="rect">
            <a:avLst/>
          </a:prstGeom>
        </p:spPr>
        <p:txBody>
          <a:bodyPr vert="horz" lIns="91440" tIns="45720" rIns="91440" bIns="45720" rtlCol="0" anchor="ctr"/>
          <a:lstStyle>
            <a:lvl1pPr algn="l">
              <a:defRPr sz="950">
                <a:solidFill>
                  <a:schemeClr val="tx1">
                    <a:alpha val="75000"/>
                  </a:schemeClr>
                </a:solidFill>
              </a:defRPr>
            </a:lvl1pPr>
          </a:lstStyle>
          <a:p>
            <a:fld id="{3A4C449E-29FF-4655-8FC5-C6C068482F81}" type="datetimeFigureOut">
              <a:rPr lang="en-US" smtClean="0"/>
              <a:pPr/>
              <a:t>3/19/2019</a:t>
            </a:fld>
            <a:endParaRPr lang="en-US"/>
          </a:p>
        </p:txBody>
      </p:sp>
      <p:sp>
        <p:nvSpPr>
          <p:cNvPr id="5" name="Footer Placeholder 4"/>
          <p:cNvSpPr>
            <a:spLocks noGrp="1"/>
          </p:cNvSpPr>
          <p:nvPr>
            <p:ph type="ftr" sz="quarter" idx="3"/>
          </p:nvPr>
        </p:nvSpPr>
        <p:spPr>
          <a:xfrm>
            <a:off x="514350" y="6554697"/>
            <a:ext cx="3771900" cy="228600"/>
          </a:xfrm>
          <a:prstGeom prst="rect">
            <a:avLst/>
          </a:prstGeom>
        </p:spPr>
        <p:txBody>
          <a:bodyPr vert="horz" lIns="91440" tIns="45720" rIns="91440" bIns="45720" rtlCol="0" anchor="ctr"/>
          <a:lstStyle>
            <a:lvl1pPr algn="l">
              <a:defRPr sz="950" cap="all" baseline="0">
                <a:solidFill>
                  <a:schemeClr val="tx1">
                    <a:alpha val="75000"/>
                  </a:schemeClr>
                </a:solidFill>
              </a:defRPr>
            </a:lvl1pPr>
          </a:lstStyle>
          <a:p>
            <a:endParaRPr lang="en-US"/>
          </a:p>
        </p:txBody>
      </p:sp>
      <p:sp>
        <p:nvSpPr>
          <p:cNvPr id="6" name="Slide Number Placeholder 5"/>
          <p:cNvSpPr>
            <a:spLocks noGrp="1"/>
          </p:cNvSpPr>
          <p:nvPr>
            <p:ph type="sldNum" sz="quarter" idx="4"/>
          </p:nvPr>
        </p:nvSpPr>
        <p:spPr>
          <a:xfrm>
            <a:off x="6541193" y="5829748"/>
            <a:ext cx="2194560" cy="1397039"/>
          </a:xfrm>
          <a:prstGeom prst="rect">
            <a:avLst/>
          </a:prstGeom>
        </p:spPr>
        <p:txBody>
          <a:bodyPr vert="horz" lIns="91440" tIns="45720" rIns="91440" bIns="45720" rtlCol="0" anchor="b"/>
          <a:lstStyle>
            <a:lvl1pPr algn="r">
              <a:defRPr sz="9000" b="0">
                <a:ln>
                  <a:noFill/>
                </a:ln>
                <a:solidFill>
                  <a:schemeClr val="accent1">
                    <a:alpha val="20000"/>
                  </a:schemeClr>
                </a:solidFill>
                <a:latin typeface="+mj-lt"/>
              </a:defRPr>
            </a:lvl1pPr>
          </a:lstStyle>
          <a:p>
            <a:fld id="{9104C3F6-93CC-44AF-8B82-89B51F69AB26}" type="slidenum">
              <a:rPr lang="en-US" smtClean="0"/>
              <a:pPr/>
              <a:t>‹#›</a:t>
            </a:fld>
            <a:endParaRPr lang="en-US"/>
          </a:p>
        </p:txBody>
      </p:sp>
    </p:spTree>
    <p:extLst>
      <p:ext uri="{BB962C8B-B14F-4D97-AF65-F5344CB8AC3E}">
        <p14:creationId xmlns:p14="http://schemas.microsoft.com/office/powerpoint/2010/main" val="390108267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j_Bra5yBh6M"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304800"/>
            <a:ext cx="8079581" cy="1658198"/>
          </a:xfrm>
        </p:spPr>
        <p:txBody>
          <a:bodyPr/>
          <a:lstStyle/>
          <a:p>
            <a:r>
              <a:rPr lang="en-US" dirty="0" smtClean="0"/>
              <a:t>BR: </a:t>
            </a:r>
            <a:r>
              <a:rPr lang="en-US" dirty="0" smtClean="0"/>
              <a:t>D4</a:t>
            </a:r>
            <a:endParaRPr lang="en-US" dirty="0"/>
          </a:p>
        </p:txBody>
      </p:sp>
      <p:sp>
        <p:nvSpPr>
          <p:cNvPr id="2" name="Content Placeholder 1"/>
          <p:cNvSpPr>
            <a:spLocks noGrp="1"/>
          </p:cNvSpPr>
          <p:nvPr>
            <p:ph idx="1"/>
          </p:nvPr>
        </p:nvSpPr>
        <p:spPr>
          <a:xfrm>
            <a:off x="507206" y="1993393"/>
            <a:ext cx="7798594" cy="4483607"/>
          </a:xfrm>
        </p:spPr>
        <p:txBody>
          <a:bodyPr>
            <a:normAutofit/>
          </a:bodyPr>
          <a:lstStyle/>
          <a:p>
            <a:pPr marL="0" indent="0">
              <a:buNone/>
            </a:pPr>
            <a:r>
              <a:rPr lang="en-US" dirty="0" smtClean="0"/>
              <a:t>Which settlement did you choose for your Mini-PBL? Share 2-3 facts about it! (note: we will have a </a:t>
            </a:r>
            <a:r>
              <a:rPr lang="en-US" b="1" dirty="0" smtClean="0"/>
              <a:t>Binder Check)</a:t>
            </a:r>
          </a:p>
          <a:p>
            <a:pPr marL="0" indent="0">
              <a:buNone/>
            </a:pPr>
            <a:endParaRPr lang="en-US" dirty="0" smtClean="0"/>
          </a:p>
        </p:txBody>
      </p:sp>
    </p:spTree>
    <p:extLst>
      <p:ext uri="{BB962C8B-B14F-4D97-AF65-F5344CB8AC3E}">
        <p14:creationId xmlns:p14="http://schemas.microsoft.com/office/powerpoint/2010/main" val="402951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2628" y="-1447800"/>
            <a:ext cx="8086725" cy="3352800"/>
          </a:xfrm>
        </p:spPr>
        <p:txBody>
          <a:bodyPr/>
          <a:lstStyle/>
          <a:p>
            <a:r>
              <a:rPr lang="en-US" dirty="0" smtClean="0"/>
              <a:t>Utah Studies</a:t>
            </a:r>
            <a:endParaRPr lang="en-US" dirty="0"/>
          </a:p>
        </p:txBody>
      </p:sp>
      <p:sp>
        <p:nvSpPr>
          <p:cNvPr id="3" name="Subtitle 2"/>
          <p:cNvSpPr>
            <a:spLocks noGrp="1"/>
          </p:cNvSpPr>
          <p:nvPr>
            <p:ph type="subTitle" idx="1"/>
          </p:nvPr>
        </p:nvSpPr>
        <p:spPr>
          <a:xfrm>
            <a:off x="500634" y="1980142"/>
            <a:ext cx="8186166" cy="4496858"/>
          </a:xfrm>
        </p:spPr>
        <p:txBody>
          <a:bodyPr>
            <a:normAutofit/>
          </a:bodyPr>
          <a:lstStyle/>
          <a:p>
            <a:r>
              <a:rPr lang="en-US" dirty="0" smtClean="0"/>
              <a:t>Settling the Great Basin</a:t>
            </a:r>
          </a:p>
          <a:p>
            <a:r>
              <a:rPr lang="en-US" dirty="0"/>
              <a:t>Ch. 7.4 </a:t>
            </a:r>
            <a:r>
              <a:rPr lang="en-US" dirty="0" smtClean="0"/>
              <a:t> Statehood for Utah</a:t>
            </a:r>
            <a:r>
              <a:rPr lang="en-US" dirty="0" smtClean="0"/>
              <a:t>?</a:t>
            </a:r>
          </a:p>
          <a:p>
            <a:r>
              <a:rPr lang="en-US" dirty="0" smtClean="0"/>
              <a:t>Today we will:</a:t>
            </a:r>
          </a:p>
          <a:p>
            <a:r>
              <a:rPr lang="en-US" i="1" dirty="0"/>
              <a:t>Why statehood was worth attaining</a:t>
            </a:r>
          </a:p>
          <a:p>
            <a:r>
              <a:rPr lang="en-US" i="1" dirty="0" smtClean="0"/>
              <a:t>Discuss the factors that kept Utah from becoming a state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079581" cy="1658198"/>
          </a:xfrm>
        </p:spPr>
        <p:txBody>
          <a:bodyPr/>
          <a:lstStyle/>
          <a:p>
            <a:r>
              <a:rPr lang="en-US" dirty="0" smtClean="0"/>
              <a:t>The State of Deseret</a:t>
            </a:r>
            <a:endParaRPr lang="en-US" dirty="0"/>
          </a:p>
        </p:txBody>
      </p:sp>
      <p:sp>
        <p:nvSpPr>
          <p:cNvPr id="4" name="Content Placeholder 3"/>
          <p:cNvSpPr>
            <a:spLocks noGrp="1"/>
          </p:cNvSpPr>
          <p:nvPr>
            <p:ph idx="1"/>
          </p:nvPr>
        </p:nvSpPr>
        <p:spPr>
          <a:xfrm>
            <a:off x="457200" y="1219200"/>
            <a:ext cx="5486400" cy="5638800"/>
          </a:xfrm>
        </p:spPr>
        <p:txBody>
          <a:bodyPr>
            <a:normAutofit lnSpcReduction="10000"/>
          </a:bodyPr>
          <a:lstStyle/>
          <a:p>
            <a:r>
              <a:rPr lang="en-US" dirty="0" smtClean="0"/>
              <a:t>After being in Utah for only several years, the Mormons began to dream of their own state. They decided to call it </a:t>
            </a:r>
            <a:r>
              <a:rPr lang="en-US" b="1" dirty="0" smtClean="0"/>
              <a:t>Deseret</a:t>
            </a:r>
            <a:r>
              <a:rPr lang="en-US" dirty="0" smtClean="0"/>
              <a:t>, an ancient word from the Book of Mormon that meant “honeybee”, as a symbol of industry / work.</a:t>
            </a:r>
          </a:p>
          <a:p>
            <a:r>
              <a:rPr lang="en-US" dirty="0" smtClean="0"/>
              <a:t>The first petition was turned down. Issues of </a:t>
            </a:r>
            <a:r>
              <a:rPr lang="en-US" b="1" dirty="0" smtClean="0"/>
              <a:t>slavery</a:t>
            </a:r>
            <a:r>
              <a:rPr lang="en-US" dirty="0" smtClean="0"/>
              <a:t> divided the nation, and if Deseret was admitted, would it be a slave or free state? </a:t>
            </a:r>
            <a:r>
              <a:rPr lang="en-US" b="1" dirty="0" smtClean="0"/>
              <a:t>Henry Clay</a:t>
            </a:r>
            <a:r>
              <a:rPr lang="en-US" dirty="0" smtClean="0"/>
              <a:t> helped Utah towards statehood: </a:t>
            </a:r>
            <a:r>
              <a:rPr lang="en-US" dirty="0" smtClean="0">
                <a:hlinkClick r:id="rId2"/>
              </a:rPr>
              <a:t>VID</a:t>
            </a:r>
            <a:endParaRPr lang="en-US" dirty="0" smtClean="0"/>
          </a:p>
          <a:p>
            <a:r>
              <a:rPr lang="en-US" dirty="0" smtClean="0"/>
              <a:t>Being caught up in these bigger, national issues, Utah was mostly ignored, though it now had some more rights as a </a:t>
            </a:r>
            <a:r>
              <a:rPr lang="en-US" b="1" dirty="0" smtClean="0"/>
              <a:t>territory</a:t>
            </a:r>
            <a:r>
              <a:rPr lang="en-US" dirty="0" smtClean="0"/>
              <a:t>. It was named </a:t>
            </a:r>
            <a:r>
              <a:rPr lang="en-US" b="1" dirty="0" smtClean="0"/>
              <a:t>Utah</a:t>
            </a:r>
            <a:r>
              <a:rPr lang="en-US" dirty="0" smtClean="0"/>
              <a:t> because of the Ute Indians, and the Congress didn’t like the name Deseret, because it was weird, Mormon, and sounded too much like “desert”.</a:t>
            </a:r>
            <a:endParaRPr lang="en-US" dirty="0"/>
          </a:p>
        </p:txBody>
      </p:sp>
      <p:pic>
        <p:nvPicPr>
          <p:cNvPr id="6" name="Picture 2" descr="Image result for state of deseret mormon settlemen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304800"/>
            <a:ext cx="2922005" cy="282850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6019800" y="3276600"/>
            <a:ext cx="2971800" cy="830997"/>
          </a:xfrm>
          <a:prstGeom prst="rect">
            <a:avLst/>
          </a:prstGeom>
          <a:noFill/>
        </p:spPr>
        <p:txBody>
          <a:bodyPr wrap="square" rtlCol="0">
            <a:spAutoFit/>
          </a:bodyPr>
          <a:lstStyle/>
          <a:p>
            <a:r>
              <a:rPr lang="en-US" sz="1600" i="1" dirty="0" smtClean="0"/>
              <a:t>Dotted line was the original </a:t>
            </a:r>
            <a:r>
              <a:rPr lang="en-US" sz="1600" b="1" i="1" dirty="0" smtClean="0"/>
              <a:t>State</a:t>
            </a:r>
            <a:r>
              <a:rPr lang="en-US" sz="1600" i="1" dirty="0" smtClean="0"/>
              <a:t> </a:t>
            </a:r>
            <a:r>
              <a:rPr lang="en-US" sz="1600" b="1" i="1" dirty="0" smtClean="0"/>
              <a:t>of</a:t>
            </a:r>
            <a:r>
              <a:rPr lang="en-US" sz="1600" i="1" dirty="0" smtClean="0"/>
              <a:t> </a:t>
            </a:r>
            <a:r>
              <a:rPr lang="en-US" sz="1600" b="1" i="1" dirty="0" smtClean="0"/>
              <a:t>Deseret</a:t>
            </a:r>
            <a:r>
              <a:rPr lang="en-US" sz="1600" i="1" dirty="0" smtClean="0"/>
              <a:t> Proposal; Blue was the </a:t>
            </a:r>
            <a:r>
              <a:rPr lang="en-US" sz="1600" b="1" i="1" dirty="0" smtClean="0"/>
              <a:t>Territory</a:t>
            </a:r>
            <a:r>
              <a:rPr lang="en-US" sz="1600" i="1" dirty="0" smtClean="0"/>
              <a:t> </a:t>
            </a:r>
            <a:r>
              <a:rPr lang="en-US" sz="1600" b="1" i="1" dirty="0" smtClean="0"/>
              <a:t>of</a:t>
            </a:r>
            <a:r>
              <a:rPr lang="en-US" sz="1600" i="1" dirty="0" smtClean="0"/>
              <a:t> </a:t>
            </a:r>
            <a:r>
              <a:rPr lang="en-US" sz="1600" b="1" i="1" dirty="0" smtClean="0"/>
              <a:t>Utah</a:t>
            </a:r>
            <a:r>
              <a:rPr lang="en-US" sz="1600" i="1" dirty="0" smtClean="0"/>
              <a:t>, created in 1850</a:t>
            </a:r>
            <a:endParaRPr lang="en-US" sz="1600" i="1" dirty="0"/>
          </a:p>
        </p:txBody>
      </p:sp>
      <p:pic>
        <p:nvPicPr>
          <p:cNvPr id="8" name="Picture 7"/>
          <p:cNvPicPr>
            <a:picLocks noChangeAspect="1"/>
          </p:cNvPicPr>
          <p:nvPr/>
        </p:nvPicPr>
        <p:blipFill>
          <a:blip r:embed="rId4"/>
          <a:stretch>
            <a:fillRect/>
          </a:stretch>
        </p:blipFill>
        <p:spPr>
          <a:xfrm>
            <a:off x="6324600" y="4250896"/>
            <a:ext cx="2476500" cy="2555690"/>
          </a:xfrm>
          <a:prstGeom prst="rect">
            <a:avLst/>
          </a:prstGeom>
        </p:spPr>
      </p:pic>
    </p:spTree>
    <p:extLst>
      <p:ext uri="{BB962C8B-B14F-4D97-AF65-F5344CB8AC3E}">
        <p14:creationId xmlns:p14="http://schemas.microsoft.com/office/powerpoint/2010/main" val="184990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Effect transition="in" filter="fade">
                                      <p:cBhvr>
                                        <p:cTn id="3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4706" y="-210398"/>
            <a:ext cx="7381875" cy="1658198"/>
          </a:xfrm>
        </p:spPr>
        <p:txBody>
          <a:bodyPr>
            <a:normAutofit/>
          </a:bodyPr>
          <a:lstStyle/>
          <a:p>
            <a:r>
              <a:rPr lang="en-US" sz="4400" dirty="0" smtClean="0"/>
              <a:t>Utah Territory: Better…?</a:t>
            </a:r>
            <a:endParaRPr lang="en-US" sz="4400" dirty="0"/>
          </a:p>
        </p:txBody>
      </p:sp>
      <p:sp>
        <p:nvSpPr>
          <p:cNvPr id="3" name="Content Placeholder 2"/>
          <p:cNvSpPr>
            <a:spLocks noGrp="1"/>
          </p:cNvSpPr>
          <p:nvPr>
            <p:ph idx="1"/>
          </p:nvPr>
        </p:nvSpPr>
        <p:spPr>
          <a:xfrm>
            <a:off x="3364706" y="1066800"/>
            <a:ext cx="5703094" cy="5791200"/>
          </a:xfrm>
        </p:spPr>
        <p:txBody>
          <a:bodyPr>
            <a:normAutofit lnSpcReduction="10000"/>
          </a:bodyPr>
          <a:lstStyle/>
          <a:p>
            <a:r>
              <a:rPr lang="en-US" dirty="0" smtClean="0"/>
              <a:t>Being a territory had some </a:t>
            </a:r>
            <a:r>
              <a:rPr lang="en-US" b="1" dirty="0" smtClean="0"/>
              <a:t>pros</a:t>
            </a:r>
            <a:r>
              <a:rPr lang="en-US" dirty="0" smtClean="0"/>
              <a:t>. It allowed </a:t>
            </a:r>
            <a:r>
              <a:rPr lang="en-US" dirty="0" err="1" smtClean="0"/>
              <a:t>Utahns</a:t>
            </a:r>
            <a:r>
              <a:rPr lang="en-US" dirty="0" smtClean="0"/>
              <a:t> to </a:t>
            </a:r>
            <a:r>
              <a:rPr lang="en-US" b="1" dirty="0" smtClean="0"/>
              <a:t>elect</a:t>
            </a:r>
            <a:r>
              <a:rPr lang="en-US" dirty="0" smtClean="0"/>
              <a:t> </a:t>
            </a:r>
            <a:r>
              <a:rPr lang="en-US" b="1" dirty="0" smtClean="0"/>
              <a:t>some</a:t>
            </a:r>
            <a:r>
              <a:rPr lang="en-US" dirty="0" smtClean="0"/>
              <a:t> of their own </a:t>
            </a:r>
            <a:r>
              <a:rPr lang="en-US" b="1" dirty="0" smtClean="0"/>
              <a:t>leaders</a:t>
            </a:r>
            <a:r>
              <a:rPr lang="en-US" dirty="0" smtClean="0"/>
              <a:t>, and </a:t>
            </a:r>
            <a:r>
              <a:rPr lang="en-US" b="1" dirty="0" smtClean="0"/>
              <a:t>local</a:t>
            </a:r>
            <a:r>
              <a:rPr lang="en-US" dirty="0" smtClean="0"/>
              <a:t> </a:t>
            </a:r>
            <a:r>
              <a:rPr lang="en-US" b="1" dirty="0" smtClean="0"/>
              <a:t>laws</a:t>
            </a:r>
            <a:r>
              <a:rPr lang="en-US" dirty="0" smtClean="0"/>
              <a:t>. However, they had no say in the </a:t>
            </a:r>
            <a:r>
              <a:rPr lang="en-US" b="1" dirty="0" smtClean="0"/>
              <a:t>presidential</a:t>
            </a:r>
            <a:r>
              <a:rPr lang="en-US" dirty="0" smtClean="0"/>
              <a:t> </a:t>
            </a:r>
            <a:r>
              <a:rPr lang="en-US" b="1" dirty="0" smtClean="0"/>
              <a:t>election</a:t>
            </a:r>
            <a:r>
              <a:rPr lang="en-US" dirty="0" smtClean="0"/>
              <a:t>, and </a:t>
            </a:r>
            <a:r>
              <a:rPr lang="en-US" b="1" dirty="0" smtClean="0"/>
              <a:t>no</a:t>
            </a:r>
            <a:r>
              <a:rPr lang="en-US" dirty="0" smtClean="0"/>
              <a:t> </a:t>
            </a:r>
            <a:r>
              <a:rPr lang="en-US" b="1" dirty="0" smtClean="0"/>
              <a:t>say</a:t>
            </a:r>
            <a:r>
              <a:rPr lang="en-US" dirty="0" smtClean="0"/>
              <a:t> in </a:t>
            </a:r>
            <a:r>
              <a:rPr lang="en-US" b="1" dirty="0" smtClean="0"/>
              <a:t>Congress</a:t>
            </a:r>
            <a:r>
              <a:rPr lang="en-US" dirty="0" smtClean="0"/>
              <a:t>, though they did have representatives, but with no voting power.</a:t>
            </a:r>
          </a:p>
          <a:p>
            <a:r>
              <a:rPr lang="en-US" dirty="0" smtClean="0"/>
              <a:t>Mostly, Utah was run by the </a:t>
            </a:r>
            <a:r>
              <a:rPr lang="en-US" b="1" dirty="0" smtClean="0"/>
              <a:t>Federal</a:t>
            </a:r>
            <a:r>
              <a:rPr lang="en-US" dirty="0" smtClean="0"/>
              <a:t> </a:t>
            </a:r>
            <a:r>
              <a:rPr lang="en-US" b="1" dirty="0" smtClean="0"/>
              <a:t>Government</a:t>
            </a:r>
            <a:r>
              <a:rPr lang="en-US" dirty="0" smtClean="0"/>
              <a:t>, and this irked most Mormons, who fiercely </a:t>
            </a:r>
            <a:r>
              <a:rPr lang="en-US" b="1" dirty="0" smtClean="0"/>
              <a:t>defended</a:t>
            </a:r>
            <a:r>
              <a:rPr lang="en-US" dirty="0" smtClean="0"/>
              <a:t> their individual </a:t>
            </a:r>
            <a:r>
              <a:rPr lang="en-US" b="1" dirty="0" smtClean="0"/>
              <a:t>rights</a:t>
            </a:r>
            <a:r>
              <a:rPr lang="en-US" dirty="0" smtClean="0"/>
              <a:t>. At first, Brigham Young was </a:t>
            </a:r>
            <a:r>
              <a:rPr lang="en-US" b="1" dirty="0" smtClean="0"/>
              <a:t>appointed</a:t>
            </a:r>
            <a:r>
              <a:rPr lang="en-US" dirty="0" smtClean="0"/>
              <a:t> </a:t>
            </a:r>
            <a:r>
              <a:rPr lang="en-US" b="1" dirty="0" smtClean="0"/>
              <a:t>governor</a:t>
            </a:r>
            <a:r>
              <a:rPr lang="en-US" dirty="0" smtClean="0"/>
              <a:t>, and </a:t>
            </a:r>
            <a:r>
              <a:rPr lang="en-US" b="1" dirty="0" smtClean="0"/>
              <a:t>three</a:t>
            </a:r>
            <a:r>
              <a:rPr lang="en-US" dirty="0" smtClean="0"/>
              <a:t> </a:t>
            </a:r>
            <a:r>
              <a:rPr lang="en-US" b="1" dirty="0" smtClean="0"/>
              <a:t>federal</a:t>
            </a:r>
            <a:r>
              <a:rPr lang="en-US" dirty="0" smtClean="0"/>
              <a:t> </a:t>
            </a:r>
            <a:r>
              <a:rPr lang="en-US" b="1" dirty="0" smtClean="0"/>
              <a:t>judges</a:t>
            </a:r>
            <a:r>
              <a:rPr lang="en-US" dirty="0" smtClean="0"/>
              <a:t> were called and sent to Utah from the East. These other appointments were </a:t>
            </a:r>
            <a:r>
              <a:rPr lang="en-US" b="1" dirty="0" smtClean="0"/>
              <a:t>outsiders</a:t>
            </a:r>
            <a:r>
              <a:rPr lang="en-US" dirty="0" smtClean="0"/>
              <a:t> who the Mormons didn’t know or trust.</a:t>
            </a:r>
          </a:p>
          <a:p>
            <a:r>
              <a:rPr lang="en-US" dirty="0" smtClean="0"/>
              <a:t>Meanwhile, </a:t>
            </a:r>
            <a:r>
              <a:rPr lang="en-US" b="1" dirty="0" smtClean="0"/>
              <a:t>Fillmore</a:t>
            </a:r>
            <a:r>
              <a:rPr lang="en-US" dirty="0" smtClean="0"/>
              <a:t> Utah was chosen, as it was in the middle of the new territory, (named after the U.S. Pres. </a:t>
            </a:r>
            <a:r>
              <a:rPr lang="en-US" b="1" dirty="0" smtClean="0"/>
              <a:t>Millard</a:t>
            </a:r>
            <a:r>
              <a:rPr lang="en-US" dirty="0" smtClean="0"/>
              <a:t> </a:t>
            </a:r>
            <a:r>
              <a:rPr lang="en-US" b="1" dirty="0" smtClean="0"/>
              <a:t>Fillmore</a:t>
            </a:r>
            <a:r>
              <a:rPr lang="en-US" dirty="0" smtClean="0"/>
              <a:t> at the time), to became the territorial capital in 1851.</a:t>
            </a:r>
          </a:p>
        </p:txBody>
      </p:sp>
      <p:pic>
        <p:nvPicPr>
          <p:cNvPr id="6" name="Picture 5"/>
          <p:cNvPicPr>
            <a:picLocks noChangeAspect="1"/>
          </p:cNvPicPr>
          <p:nvPr/>
        </p:nvPicPr>
        <p:blipFill>
          <a:blip r:embed="rId2"/>
          <a:stretch>
            <a:fillRect/>
          </a:stretch>
        </p:blipFill>
        <p:spPr>
          <a:xfrm>
            <a:off x="145256" y="152400"/>
            <a:ext cx="3219450" cy="3562506"/>
          </a:xfrm>
          <a:prstGeom prst="rect">
            <a:avLst/>
          </a:prstGeom>
        </p:spPr>
      </p:pic>
      <p:pic>
        <p:nvPicPr>
          <p:cNvPr id="7" name="Picture 6"/>
          <p:cNvPicPr>
            <a:picLocks noChangeAspect="1"/>
          </p:cNvPicPr>
          <p:nvPr/>
        </p:nvPicPr>
        <p:blipFill>
          <a:blip r:embed="rId3"/>
          <a:stretch>
            <a:fillRect/>
          </a:stretch>
        </p:blipFill>
        <p:spPr>
          <a:xfrm>
            <a:off x="145256" y="3784533"/>
            <a:ext cx="3308746" cy="2851440"/>
          </a:xfrm>
          <a:prstGeom prst="rect">
            <a:avLst/>
          </a:prstGeom>
        </p:spPr>
      </p:pic>
      <p:pic>
        <p:nvPicPr>
          <p:cNvPr id="2050" name="Picture 2" descr="Image result for millard fillmor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3784533"/>
            <a:ext cx="1320402" cy="13204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8872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050"/>
                                        </p:tgtEl>
                                        <p:attrNameLst>
                                          <p:attrName>style.visibility</p:attrName>
                                        </p:attrNameLst>
                                      </p:cBhvr>
                                      <p:to>
                                        <p:strVal val="visible"/>
                                      </p:to>
                                    </p:set>
                                    <p:animEffect transition="in" filter="fade">
                                      <p:cBhvr>
                                        <p:cTn id="32"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079581" cy="1658198"/>
          </a:xfrm>
        </p:spPr>
        <p:txBody>
          <a:bodyPr/>
          <a:lstStyle/>
          <a:p>
            <a:r>
              <a:rPr lang="en-US" dirty="0" smtClean="0"/>
              <a:t>Continuing in the Territory</a:t>
            </a:r>
            <a:endParaRPr lang="en-US" dirty="0"/>
          </a:p>
        </p:txBody>
      </p:sp>
      <p:sp>
        <p:nvSpPr>
          <p:cNvPr id="3" name="Content Placeholder 2"/>
          <p:cNvSpPr>
            <a:spLocks noGrp="1"/>
          </p:cNvSpPr>
          <p:nvPr>
            <p:ph idx="1"/>
          </p:nvPr>
        </p:nvSpPr>
        <p:spPr>
          <a:xfrm>
            <a:off x="304800" y="990600"/>
            <a:ext cx="6553200" cy="5791200"/>
          </a:xfrm>
        </p:spPr>
        <p:txBody>
          <a:bodyPr>
            <a:normAutofit lnSpcReduction="10000"/>
          </a:bodyPr>
          <a:lstStyle/>
          <a:p>
            <a:r>
              <a:rPr lang="en-US" dirty="0" smtClean="0"/>
              <a:t>Fillmore as the territory statehouse didn’t last long. The territory legislature only met there once, as it was quite far away for most people (most of the influential people in Utah lived in SLC at the time). </a:t>
            </a:r>
          </a:p>
          <a:p>
            <a:r>
              <a:rPr lang="en-US" dirty="0" smtClean="0"/>
              <a:t>Also, it was a vain attempt to get </a:t>
            </a:r>
            <a:r>
              <a:rPr lang="en-US" b="1" dirty="0" smtClean="0"/>
              <a:t>Pres</a:t>
            </a:r>
            <a:r>
              <a:rPr lang="en-US" dirty="0" smtClean="0"/>
              <a:t>. </a:t>
            </a:r>
            <a:r>
              <a:rPr lang="en-US" b="1" dirty="0" smtClean="0"/>
              <a:t>Fillmore</a:t>
            </a:r>
            <a:r>
              <a:rPr lang="en-US" dirty="0" smtClean="0"/>
              <a:t> to make Utah a state, by aiming at his pride. He didn’t give much of a hoot about Utah, and his namesake city, and Fillmore didn’t last long as capital, with SLC being the </a:t>
            </a:r>
            <a:r>
              <a:rPr lang="en-US" i="1" dirty="0" smtClean="0"/>
              <a:t>de facto </a:t>
            </a:r>
            <a:r>
              <a:rPr lang="en-US" dirty="0" smtClean="0"/>
              <a:t>capital anyway. Fillmore lasted 5 years as capital of Utah.</a:t>
            </a:r>
          </a:p>
          <a:p>
            <a:r>
              <a:rPr lang="en-US" dirty="0" smtClean="0"/>
              <a:t>Meanwhile, as governor, Brigham Young continued to be “the Great Colonizer”, working to create over 300 settlements throughout the Western United States, Mexico and Canada. He was replaced as governor in 1857, but served as President and Prophet until his death in 1877.</a:t>
            </a:r>
            <a:endParaRPr lang="en-US" dirty="0"/>
          </a:p>
          <a:p>
            <a:r>
              <a:rPr lang="en-US" dirty="0" smtClean="0"/>
              <a:t>Check out the </a:t>
            </a:r>
            <a:r>
              <a:rPr lang="en-US" b="1" dirty="0" smtClean="0"/>
              <a:t>Handcart Handout</a:t>
            </a:r>
            <a:r>
              <a:rPr lang="en-US" dirty="0" smtClean="0"/>
              <a:t> for the remaining questions:</a:t>
            </a:r>
            <a:endParaRPr lang="en-US" dirty="0"/>
          </a:p>
        </p:txBody>
      </p:sp>
      <p:pic>
        <p:nvPicPr>
          <p:cNvPr id="5" name="Picture 4"/>
          <p:cNvPicPr>
            <a:picLocks noChangeAspect="1"/>
          </p:cNvPicPr>
          <p:nvPr/>
        </p:nvPicPr>
        <p:blipFill>
          <a:blip r:embed="rId2"/>
          <a:stretch>
            <a:fillRect/>
          </a:stretch>
        </p:blipFill>
        <p:spPr>
          <a:xfrm>
            <a:off x="7086600" y="1685925"/>
            <a:ext cx="1828800" cy="2238375"/>
          </a:xfrm>
          <a:prstGeom prst="rect">
            <a:avLst/>
          </a:prstGeom>
        </p:spPr>
      </p:pic>
      <p:sp>
        <p:nvSpPr>
          <p:cNvPr id="6" name="Rounded Rectangular Callout 5"/>
          <p:cNvSpPr/>
          <p:nvPr/>
        </p:nvSpPr>
        <p:spPr>
          <a:xfrm>
            <a:off x="6858000" y="685800"/>
            <a:ext cx="2209800" cy="609600"/>
          </a:xfrm>
          <a:prstGeom prst="wedgeRoundRectCallout">
            <a:avLst>
              <a:gd name="adj1" fmla="val -10193"/>
              <a:gd name="adj2" fmla="val 10107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Wait…where’s Utah? </a:t>
            </a:r>
            <a:endParaRPr lang="en-US" dirty="0"/>
          </a:p>
        </p:txBody>
      </p:sp>
      <p:pic>
        <p:nvPicPr>
          <p:cNvPr id="7" name="Picture 2" descr="Image result for brigham young govern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81273" y="4114800"/>
            <a:ext cx="1934127" cy="2895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76200"/>
            <a:ext cx="8079581" cy="1658198"/>
          </a:xfrm>
        </p:spPr>
        <p:txBody>
          <a:bodyPr/>
          <a:lstStyle/>
          <a:p>
            <a:r>
              <a:rPr lang="en-US" dirty="0" smtClean="0"/>
              <a:t>Feedback Attack!</a:t>
            </a:r>
            <a:endParaRPr lang="en-US" dirty="0"/>
          </a:p>
        </p:txBody>
      </p:sp>
      <p:sp>
        <p:nvSpPr>
          <p:cNvPr id="3" name="Content Placeholder 2"/>
          <p:cNvSpPr>
            <a:spLocks noGrp="1"/>
          </p:cNvSpPr>
          <p:nvPr>
            <p:ph idx="1"/>
          </p:nvPr>
        </p:nvSpPr>
        <p:spPr>
          <a:xfrm>
            <a:off x="492919" y="1481990"/>
            <a:ext cx="8422481" cy="4995009"/>
          </a:xfrm>
        </p:spPr>
        <p:txBody>
          <a:bodyPr>
            <a:normAutofit fontScale="92500" lnSpcReduction="10000"/>
          </a:bodyPr>
          <a:lstStyle/>
          <a:p>
            <a:r>
              <a:rPr lang="en-US" dirty="0" smtClean="0"/>
              <a:t>Instructions: </a:t>
            </a:r>
          </a:p>
          <a:p>
            <a:r>
              <a:rPr lang="en-US" dirty="0" smtClean="0"/>
              <a:t>Ok! So, now you are going to </a:t>
            </a:r>
            <a:r>
              <a:rPr lang="en-US" b="1" dirty="0" smtClean="0"/>
              <a:t>individually </a:t>
            </a:r>
            <a:r>
              <a:rPr lang="en-US" dirty="0" smtClean="0"/>
              <a:t>(NOT as a group) go and find other people you </a:t>
            </a:r>
            <a:r>
              <a:rPr lang="en-US" b="1" dirty="0" smtClean="0"/>
              <a:t>aren’t</a:t>
            </a:r>
            <a:r>
              <a:rPr lang="en-US" dirty="0" smtClean="0"/>
              <a:t> </a:t>
            </a:r>
            <a:r>
              <a:rPr lang="en-US" b="1" dirty="0" smtClean="0"/>
              <a:t>working</a:t>
            </a:r>
            <a:r>
              <a:rPr lang="en-US" dirty="0" smtClean="0"/>
              <a:t> </a:t>
            </a:r>
            <a:r>
              <a:rPr lang="en-US" b="1" dirty="0" smtClean="0"/>
              <a:t>with</a:t>
            </a:r>
            <a:r>
              <a:rPr lang="en-US" dirty="0" smtClean="0"/>
              <a:t>, and you will take your </a:t>
            </a:r>
            <a:r>
              <a:rPr lang="en-US" b="1" dirty="0" smtClean="0"/>
              <a:t>Feedback Attack Worksheet </a:t>
            </a:r>
            <a:r>
              <a:rPr lang="en-US" dirty="0" smtClean="0"/>
              <a:t>with you. Grab a clipboard to do this, or do so at a table.</a:t>
            </a:r>
          </a:p>
          <a:p>
            <a:r>
              <a:rPr lang="en-US" b="1" dirty="0" smtClean="0"/>
              <a:t>30 s - 1</a:t>
            </a:r>
            <a:r>
              <a:rPr lang="en-US" b="1" baseline="30000" dirty="0" smtClean="0"/>
              <a:t>st</a:t>
            </a:r>
            <a:r>
              <a:rPr lang="en-US" dirty="0" smtClean="0"/>
              <a:t>: Find a listener (someone who isn’t working with you already, if possible); swap your </a:t>
            </a:r>
            <a:r>
              <a:rPr lang="en-US" b="1" dirty="0" smtClean="0"/>
              <a:t>Feedback Attack Sheets </a:t>
            </a:r>
            <a:r>
              <a:rPr lang="en-US" dirty="0" smtClean="0"/>
              <a:t>with each other</a:t>
            </a:r>
            <a:endParaRPr lang="en-US" b="1" dirty="0" smtClean="0"/>
          </a:p>
          <a:p>
            <a:r>
              <a:rPr lang="en-US" b="1" dirty="0"/>
              <a:t>2</a:t>
            </a:r>
            <a:r>
              <a:rPr lang="en-US" b="1" dirty="0" smtClean="0"/>
              <a:t> Min - 2</a:t>
            </a:r>
            <a:r>
              <a:rPr lang="en-US" b="1" baseline="30000" dirty="0" smtClean="0"/>
              <a:t>nd</a:t>
            </a:r>
            <a:r>
              <a:rPr lang="en-US" dirty="0" smtClean="0"/>
              <a:t>: Show your presentation to them, and explain it. Your “listener” will be taking notes on your sheet as this time, in order to give you feedback.</a:t>
            </a:r>
          </a:p>
          <a:p>
            <a:r>
              <a:rPr lang="en-US" b="1" dirty="0"/>
              <a:t>2</a:t>
            </a:r>
            <a:r>
              <a:rPr lang="en-US" b="1" dirty="0" smtClean="0"/>
              <a:t> Min - 3</a:t>
            </a:r>
            <a:r>
              <a:rPr lang="en-US" b="1" baseline="30000" dirty="0" smtClean="0"/>
              <a:t>rd</a:t>
            </a:r>
            <a:r>
              <a:rPr lang="en-US" dirty="0" smtClean="0"/>
              <a:t>: Now, the “Listener” and the “Speaker” swap roles. Spend another two minutes, speaker, and share your presentation.</a:t>
            </a:r>
          </a:p>
          <a:p>
            <a:r>
              <a:rPr lang="en-US" b="1" dirty="0"/>
              <a:t>1</a:t>
            </a:r>
            <a:r>
              <a:rPr lang="en-US" b="1" dirty="0" smtClean="0"/>
              <a:t> Min - 4</a:t>
            </a:r>
            <a:r>
              <a:rPr lang="en-US" b="1" baseline="30000" dirty="0" smtClean="0"/>
              <a:t>th</a:t>
            </a:r>
            <a:r>
              <a:rPr lang="en-US" dirty="0" smtClean="0"/>
              <a:t>: Give each other feedback (Hearts = things you liked; &amp; Wishes = Things that could be improved)</a:t>
            </a:r>
          </a:p>
          <a:p>
            <a:r>
              <a:rPr lang="en-US" dirty="0" smtClean="0"/>
              <a:t>Start over, with a new partner! (do this twice)!</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41281" y="23806"/>
            <a:ext cx="1458185" cy="1458185"/>
          </a:xfrm>
          <a:prstGeom prst="rect">
            <a:avLst/>
          </a:prstGeom>
        </p:spPr>
      </p:pic>
    </p:spTree>
    <p:extLst>
      <p:ext uri="{BB962C8B-B14F-4D97-AF65-F5344CB8AC3E}">
        <p14:creationId xmlns:p14="http://schemas.microsoft.com/office/powerpoint/2010/main" val="24073912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919" y="-152400"/>
            <a:ext cx="8079581" cy="1658198"/>
          </a:xfrm>
        </p:spPr>
        <p:txBody>
          <a:bodyPr/>
          <a:lstStyle/>
          <a:p>
            <a:r>
              <a:rPr lang="en-US" dirty="0" smtClean="0"/>
              <a:t>Reminder:</a:t>
            </a:r>
            <a:endParaRPr lang="en-US" dirty="0"/>
          </a:p>
        </p:txBody>
      </p:sp>
      <p:sp>
        <p:nvSpPr>
          <p:cNvPr id="3" name="Content Placeholder 2"/>
          <p:cNvSpPr>
            <a:spLocks noGrp="1"/>
          </p:cNvSpPr>
          <p:nvPr>
            <p:ph idx="1"/>
          </p:nvPr>
        </p:nvSpPr>
        <p:spPr>
          <a:xfrm>
            <a:off x="492919" y="1371601"/>
            <a:ext cx="8079581" cy="4387978"/>
          </a:xfrm>
        </p:spPr>
        <p:txBody>
          <a:bodyPr>
            <a:normAutofit/>
          </a:bodyPr>
          <a:lstStyle/>
          <a:p>
            <a:r>
              <a:rPr lang="en-US" dirty="0" smtClean="0"/>
              <a:t>We will now finish getting ready to present our </a:t>
            </a:r>
            <a:r>
              <a:rPr lang="en-US" b="1" dirty="0" smtClean="0"/>
              <a:t>Mormon</a:t>
            </a:r>
            <a:r>
              <a:rPr lang="en-US" dirty="0" smtClean="0"/>
              <a:t> </a:t>
            </a:r>
            <a:r>
              <a:rPr lang="en-US" b="1" dirty="0" smtClean="0"/>
              <a:t>Settlement</a:t>
            </a:r>
            <a:r>
              <a:rPr lang="en-US" dirty="0" smtClean="0"/>
              <a:t> </a:t>
            </a:r>
            <a:r>
              <a:rPr lang="en-US" b="1" dirty="0" smtClean="0"/>
              <a:t>Presentations</a:t>
            </a:r>
            <a:r>
              <a:rPr lang="en-US" dirty="0" smtClean="0"/>
              <a:t>. You’ll have another 30 minutes to finish those next class, but the final will be presented next time / </a:t>
            </a:r>
            <a:r>
              <a:rPr lang="en-US" b="1" dirty="0" smtClean="0"/>
              <a:t>D9</a:t>
            </a:r>
            <a:r>
              <a:rPr lang="en-US" dirty="0" smtClean="0"/>
              <a:t>! Use the remainder of class to get that done! </a:t>
            </a:r>
          </a:p>
          <a:p>
            <a:r>
              <a:rPr lang="en-US" dirty="0" smtClean="0"/>
              <a:t>Also, don’t forget to study your notes for the test; we’ll review and take the test on </a:t>
            </a:r>
            <a:r>
              <a:rPr lang="en-US" b="1" dirty="0" smtClean="0"/>
              <a:t>Ch. 7</a:t>
            </a:r>
            <a:r>
              <a:rPr lang="en-US" dirty="0" smtClean="0"/>
              <a:t> next time! </a:t>
            </a:r>
          </a:p>
          <a:p>
            <a:r>
              <a:rPr lang="en-US" dirty="0" smtClean="0"/>
              <a:t>Next Class Schedule: </a:t>
            </a:r>
          </a:p>
          <a:p>
            <a:r>
              <a:rPr lang="en-US" dirty="0" smtClean="0"/>
              <a:t>~20 minutes: Ch. 7 Review / Quiz</a:t>
            </a:r>
          </a:p>
          <a:p>
            <a:r>
              <a:rPr lang="en-US" dirty="0" smtClean="0"/>
              <a:t>~30 minutes: Mormon Settlement Work</a:t>
            </a:r>
          </a:p>
          <a:p>
            <a:r>
              <a:rPr lang="en-US" dirty="0" smtClean="0"/>
              <a:t>Last ~30 minutes: Present Mormon Settlement Presentation!</a:t>
            </a:r>
          </a:p>
        </p:txBody>
      </p:sp>
    </p:spTree>
    <p:extLst>
      <p:ext uri="{BB962C8B-B14F-4D97-AF65-F5344CB8AC3E}">
        <p14:creationId xmlns:p14="http://schemas.microsoft.com/office/powerpoint/2010/main" val="2396219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TM03457491[[fn=Metropolitan]]</Template>
  <TotalTime>49532</TotalTime>
  <Words>850</Words>
  <Application>Microsoft Office PowerPoint</Application>
  <PresentationFormat>On-screen Show (4:3)</PresentationFormat>
  <Paragraphs>38</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 Light</vt:lpstr>
      <vt:lpstr>Metropolitan</vt:lpstr>
      <vt:lpstr>BR: D4</vt:lpstr>
      <vt:lpstr>Utah Studies</vt:lpstr>
      <vt:lpstr>The State of Deseret</vt:lpstr>
      <vt:lpstr>Utah Territory: Better…?</vt:lpstr>
      <vt:lpstr>Continuing in the Territory</vt:lpstr>
      <vt:lpstr>Feedback Attack!</vt:lpstr>
      <vt:lpstr>Reminder: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Utah Studies</dc:title>
  <dc:creator>Dell</dc:creator>
  <cp:lastModifiedBy>Joseph Wright</cp:lastModifiedBy>
  <cp:revision>461</cp:revision>
  <dcterms:created xsi:type="dcterms:W3CDTF">2016-08-18T12:48:54Z</dcterms:created>
  <dcterms:modified xsi:type="dcterms:W3CDTF">2019-03-19T14:27:19Z</dcterms:modified>
</cp:coreProperties>
</file>