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4" r:id="rId2"/>
    <p:sldId id="256" r:id="rId3"/>
    <p:sldId id="282" r:id="rId4"/>
    <p:sldId id="298" r:id="rId5"/>
    <p:sldId id="295" r:id="rId6"/>
    <p:sldId id="299" r:id="rId7"/>
    <p:sldId id="30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364" autoAdjust="0"/>
  </p:normalViewPr>
  <p:slideViewPr>
    <p:cSldViewPr>
      <p:cViewPr varScale="1">
        <p:scale>
          <a:sx n="69" d="100"/>
          <a:sy n="69" d="100"/>
        </p:scale>
        <p:origin x="43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6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3A4C449E-29FF-4655-8FC5-C6C068482F81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104C3F6-93CC-44AF-8B82-89B51F69AB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05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C449E-29FF-4655-8FC5-C6C068482F81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C3F6-93CC-44AF-8B82-89B51F69AB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0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C449E-29FF-4655-8FC5-C6C068482F81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C3F6-93CC-44AF-8B82-89B51F69AB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183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C449E-29FF-4655-8FC5-C6C068482F81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C3F6-93CC-44AF-8B82-89B51F69AB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040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C449E-29FF-4655-8FC5-C6C068482F81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C3F6-93CC-44AF-8B82-89B51F69AB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954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C449E-29FF-4655-8FC5-C6C068482F81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C3F6-93CC-44AF-8B82-89B51F69AB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36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C449E-29FF-4655-8FC5-C6C068482F81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C3F6-93CC-44AF-8B82-89B51F69AB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86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C449E-29FF-4655-8FC5-C6C068482F81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C3F6-93CC-44AF-8B82-89B51F69AB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244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C449E-29FF-4655-8FC5-C6C068482F81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C3F6-93CC-44AF-8B82-89B51F69AB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639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C449E-29FF-4655-8FC5-C6C068482F81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104C3F6-93CC-44AF-8B82-89B51F69AB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129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3A4C449E-29FF-4655-8FC5-C6C068482F81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104C3F6-93CC-44AF-8B82-89B51F69AB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853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3A4C449E-29FF-4655-8FC5-C6C068482F81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9104C3F6-93CC-44AF-8B82-89B51F69AB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8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6f4-NKEYz4" TargetMode="External"/><Relationship Id="rId2" Type="http://schemas.openxmlformats.org/officeDocument/2006/relationships/hyperlink" Target="https://www.youtube.com/watch?v=FFroMQlKia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evLR90Dx79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079581" cy="1658198"/>
          </a:xfrm>
        </p:spPr>
        <p:txBody>
          <a:bodyPr/>
          <a:lstStyle/>
          <a:p>
            <a:r>
              <a:rPr lang="en-US" dirty="0" smtClean="0"/>
              <a:t>D5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19200"/>
            <a:ext cx="8382000" cy="266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Review your </a:t>
            </a:r>
            <a:r>
              <a:rPr lang="en-US" b="1" dirty="0" smtClean="0"/>
              <a:t>Value of Rights</a:t>
            </a:r>
            <a:r>
              <a:rPr lang="en-US" dirty="0" smtClean="0"/>
              <a:t> and </a:t>
            </a:r>
            <a:r>
              <a:rPr lang="en-US" b="1" dirty="0" smtClean="0"/>
              <a:t>Life without Rights for the Accused </a:t>
            </a:r>
            <a:r>
              <a:rPr lang="en-US" b="1" dirty="0" smtClean="0"/>
              <a:t>HW Reading</a:t>
            </a:r>
            <a:r>
              <a:rPr lang="en-US" dirty="0" smtClean="0"/>
              <a:t>; </a:t>
            </a:r>
            <a:r>
              <a:rPr lang="en-US" dirty="0" smtClean="0"/>
              <a:t>describe </a:t>
            </a:r>
            <a:r>
              <a:rPr lang="en-US" b="1" dirty="0" smtClean="0"/>
              <a:t>2 times</a:t>
            </a:r>
            <a:r>
              <a:rPr lang="en-US" dirty="0" smtClean="0"/>
              <a:t> his </a:t>
            </a:r>
            <a:r>
              <a:rPr lang="en-US" b="1" dirty="0" smtClean="0"/>
              <a:t>rights</a:t>
            </a:r>
            <a:r>
              <a:rPr lang="en-US" dirty="0" smtClean="0"/>
              <a:t> were violated:</a:t>
            </a:r>
          </a:p>
          <a:p>
            <a:pPr marL="0" indent="0">
              <a:buNone/>
            </a:pPr>
            <a:r>
              <a:rPr lang="en-US" dirty="0" smtClean="0"/>
              <a:t>What do you think the term “</a:t>
            </a:r>
            <a:r>
              <a:rPr lang="en-US" b="1" dirty="0" smtClean="0"/>
              <a:t>Living</a:t>
            </a:r>
            <a:r>
              <a:rPr lang="en-US" dirty="0" smtClean="0"/>
              <a:t> </a:t>
            </a:r>
            <a:r>
              <a:rPr lang="en-US" b="1" dirty="0" smtClean="0"/>
              <a:t>Constitution</a:t>
            </a:r>
            <a:r>
              <a:rPr lang="en-US" dirty="0" smtClean="0"/>
              <a:t>” means? Is our constitution a living document, or is it dead? Justify your answer: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I would argue that it </a:t>
            </a:r>
            <a:r>
              <a:rPr lang="en-US" b="1" dirty="0" smtClean="0"/>
              <a:t>is</a:t>
            </a:r>
            <a:r>
              <a:rPr lang="en-US" dirty="0" smtClean="0"/>
              <a:t> in fact a living document, in the sense that it can be changed and adapted. What way do we change 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3905" y="0"/>
            <a:ext cx="8086725" cy="3352800"/>
          </a:xfrm>
        </p:spPr>
        <p:txBody>
          <a:bodyPr/>
          <a:lstStyle/>
          <a:p>
            <a:r>
              <a:rPr lang="en-US" dirty="0" smtClean="0"/>
              <a:t>U.S. History I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911" y="3429000"/>
            <a:ext cx="8038719" cy="2796329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Ch. </a:t>
            </a:r>
            <a:r>
              <a:rPr lang="en-US" b="1" u="sng" dirty="0" smtClean="0"/>
              <a:t>7.5C - A </a:t>
            </a:r>
            <a:r>
              <a:rPr lang="en-US" b="1" u="sng" dirty="0" smtClean="0"/>
              <a:t>Living Constitution, &amp; The Federal </a:t>
            </a:r>
            <a:r>
              <a:rPr lang="en-US" b="1" u="sng" dirty="0" smtClean="0"/>
              <a:t>Government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Argue that the U.S. Constitution is alive;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Discuss the work of the </a:t>
            </a:r>
            <a:r>
              <a:rPr lang="en-US" b="1" dirty="0" smtClean="0"/>
              <a:t>Legislative Branch</a:t>
            </a:r>
            <a:r>
              <a:rPr lang="en-US" dirty="0" smtClean="0"/>
              <a:t> 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Create our very own bill!</a:t>
            </a:r>
          </a:p>
          <a:p>
            <a:pPr marL="457200" indent="-457200">
              <a:buFontTx/>
              <a:buChar char="-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3219" y="-152400"/>
            <a:ext cx="8079581" cy="1658198"/>
          </a:xfrm>
        </p:spPr>
        <p:txBody>
          <a:bodyPr/>
          <a:lstStyle/>
          <a:p>
            <a:r>
              <a:rPr lang="en-US" dirty="0" smtClean="0"/>
              <a:t>Changing the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1066800"/>
            <a:ext cx="6172200" cy="5486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Our Constitution has lasted so long in large part because it is </a:t>
            </a:r>
            <a:r>
              <a:rPr lang="en-US" sz="2800" b="1" dirty="0" smtClean="0"/>
              <a:t>adaptable</a:t>
            </a:r>
            <a:r>
              <a:rPr lang="en-US" sz="2800" dirty="0" smtClean="0"/>
              <a:t>. Thru the </a:t>
            </a:r>
            <a:r>
              <a:rPr lang="en-US" sz="2800" b="1" dirty="0" smtClean="0"/>
              <a:t>Amendment Process</a:t>
            </a:r>
            <a:r>
              <a:rPr lang="en-US" sz="2800" dirty="0" smtClean="0"/>
              <a:t>, it can be changed to deal with unforeseen challenges, like regulating nuclear power plants, something the Framers couldn’t have imagined.</a:t>
            </a:r>
          </a:p>
          <a:p>
            <a:r>
              <a:rPr lang="en-US" sz="2800" dirty="0" smtClean="0"/>
              <a:t>Also, it can be </a:t>
            </a:r>
            <a:r>
              <a:rPr lang="en-US" sz="2800" b="1" dirty="0" smtClean="0"/>
              <a:t>interpreted </a:t>
            </a:r>
            <a:r>
              <a:rPr lang="en-US" sz="2800" dirty="0" smtClean="0"/>
              <a:t>in different ways, making amendments sometimes unnecessary. For example, </a:t>
            </a:r>
            <a:r>
              <a:rPr lang="en-US" sz="2800" b="1" dirty="0" smtClean="0"/>
              <a:t>Judicial Review</a:t>
            </a:r>
            <a:r>
              <a:rPr lang="en-US" sz="2800" dirty="0" smtClean="0"/>
              <a:t>, the process by which the Supreme Court can decide the </a:t>
            </a:r>
            <a:r>
              <a:rPr lang="en-US" sz="2800" b="1" dirty="0" smtClean="0"/>
              <a:t>constitutionality</a:t>
            </a:r>
            <a:r>
              <a:rPr lang="en-US" sz="2800" dirty="0" smtClean="0"/>
              <a:t> of a law / executive order / policy, etc., allows for changes to occur as well. </a:t>
            </a:r>
          </a:p>
        </p:txBody>
      </p:sp>
      <p:pic>
        <p:nvPicPr>
          <p:cNvPr id="6" name="Picture 2" descr="Image result for u.s. constitu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152400"/>
            <a:ext cx="2809875" cy="28098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judicial revie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99" y="3876676"/>
            <a:ext cx="2914001" cy="19375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34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Federal Government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First, let’s look at the </a:t>
            </a:r>
            <a:r>
              <a:rPr lang="en-US" b="1" dirty="0" smtClean="0"/>
              <a:t>Legislative Branch: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01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-76200"/>
            <a:ext cx="8079581" cy="1658198"/>
          </a:xfrm>
        </p:spPr>
        <p:txBody>
          <a:bodyPr/>
          <a:lstStyle/>
          <a:p>
            <a:r>
              <a:rPr lang="en-US" dirty="0" smtClean="0"/>
              <a:t>The Legislative Branch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919" y="1295400"/>
            <a:ext cx="8117681" cy="5029200"/>
          </a:xfrm>
        </p:spPr>
        <p:txBody>
          <a:bodyPr>
            <a:noAutofit/>
          </a:bodyPr>
          <a:lstStyle/>
          <a:p>
            <a:r>
              <a:rPr lang="en-US" sz="2700" dirty="0" smtClean="0"/>
              <a:t>Our </a:t>
            </a:r>
            <a:r>
              <a:rPr lang="en-US" sz="2700" b="1" dirty="0" smtClean="0"/>
              <a:t>Congress</a:t>
            </a:r>
            <a:r>
              <a:rPr lang="en-US" sz="2700" dirty="0" smtClean="0"/>
              <a:t> is made up of </a:t>
            </a:r>
            <a:r>
              <a:rPr lang="en-US" sz="2700" b="1" dirty="0" smtClean="0"/>
              <a:t>two houses: the Senate</a:t>
            </a:r>
            <a:r>
              <a:rPr lang="en-US" sz="2700" dirty="0" smtClean="0"/>
              <a:t> (100 voting members, 2 from each state) and the </a:t>
            </a:r>
            <a:r>
              <a:rPr lang="en-US" sz="2700" b="1" dirty="0" smtClean="0"/>
              <a:t>House of Representatives </a:t>
            </a:r>
            <a:r>
              <a:rPr lang="en-US" sz="2700" dirty="0" smtClean="0"/>
              <a:t>(435 voting members, with a nonvoting representative for the District of Columbia, Puerto Rico, Guam, American Samoa, and the Virgin Islands)</a:t>
            </a:r>
            <a:r>
              <a:rPr lang="en-US" sz="2700" b="1" dirty="0" smtClean="0"/>
              <a:t>.</a:t>
            </a:r>
          </a:p>
          <a:p>
            <a:r>
              <a:rPr lang="en-US" sz="2700" dirty="0" smtClean="0"/>
              <a:t>Representatives must be at least </a:t>
            </a:r>
            <a:r>
              <a:rPr lang="en-US" sz="2700" b="1" dirty="0" smtClean="0"/>
              <a:t>25</a:t>
            </a:r>
            <a:r>
              <a:rPr lang="en-US" sz="2700" dirty="0" smtClean="0"/>
              <a:t> </a:t>
            </a:r>
            <a:r>
              <a:rPr lang="en-US" sz="2700" b="1" dirty="0" smtClean="0"/>
              <a:t>years</a:t>
            </a:r>
            <a:r>
              <a:rPr lang="en-US" sz="2700" dirty="0" smtClean="0"/>
              <a:t> </a:t>
            </a:r>
            <a:r>
              <a:rPr lang="en-US" sz="2700" b="1" dirty="0" smtClean="0"/>
              <a:t>old</a:t>
            </a:r>
            <a:r>
              <a:rPr lang="en-US" sz="2700" dirty="0" smtClean="0"/>
              <a:t>, and they serve </a:t>
            </a:r>
            <a:r>
              <a:rPr lang="en-US" sz="2700" b="1" dirty="0" smtClean="0"/>
              <a:t>2 year terms</a:t>
            </a:r>
            <a:r>
              <a:rPr lang="en-US" sz="2700" dirty="0" smtClean="0"/>
              <a:t>. Senators must be </a:t>
            </a:r>
            <a:r>
              <a:rPr lang="en-US" sz="2700" b="1" dirty="0" smtClean="0"/>
              <a:t>30</a:t>
            </a:r>
            <a:r>
              <a:rPr lang="en-US" sz="2700" dirty="0" smtClean="0"/>
              <a:t> years old, and </a:t>
            </a:r>
            <a:r>
              <a:rPr lang="en-US" sz="2700" b="1" dirty="0" smtClean="0"/>
              <a:t>serve six year terms.</a:t>
            </a:r>
          </a:p>
          <a:p>
            <a:r>
              <a:rPr lang="en-US" sz="2700" dirty="0" smtClean="0"/>
              <a:t>The main </a:t>
            </a:r>
            <a:r>
              <a:rPr lang="en-US" sz="2700" b="1" dirty="0" smtClean="0"/>
              <a:t>roles </a:t>
            </a:r>
            <a:r>
              <a:rPr lang="en-US" sz="2700" dirty="0" smtClean="0"/>
              <a:t>or </a:t>
            </a:r>
            <a:r>
              <a:rPr lang="en-US" sz="2700" b="1" dirty="0" smtClean="0"/>
              <a:t>jobs </a:t>
            </a:r>
            <a:r>
              <a:rPr lang="en-US" sz="2700" dirty="0" smtClean="0"/>
              <a:t>of Congress are to </a:t>
            </a:r>
            <a:r>
              <a:rPr lang="en-US" sz="2700" b="1" dirty="0" smtClean="0"/>
              <a:t>make </a:t>
            </a:r>
            <a:r>
              <a:rPr lang="en-US" sz="2700" dirty="0" smtClean="0"/>
              <a:t>the nation’s </a:t>
            </a:r>
            <a:r>
              <a:rPr lang="en-US" sz="2700" b="1" dirty="0" smtClean="0"/>
              <a:t>laws</a:t>
            </a:r>
            <a:r>
              <a:rPr lang="en-US" sz="2700" dirty="0" smtClean="0"/>
              <a:t>, and to </a:t>
            </a:r>
            <a:r>
              <a:rPr lang="en-US" sz="2700" b="1" dirty="0" smtClean="0"/>
              <a:t>control</a:t>
            </a:r>
            <a:r>
              <a:rPr lang="en-US" sz="2700" dirty="0" smtClean="0"/>
              <a:t> </a:t>
            </a:r>
            <a:r>
              <a:rPr lang="en-US" sz="2700" b="1" dirty="0" smtClean="0"/>
              <a:t>government</a:t>
            </a:r>
            <a:r>
              <a:rPr lang="en-US" sz="2700" dirty="0" smtClean="0"/>
              <a:t> </a:t>
            </a:r>
            <a:r>
              <a:rPr lang="en-US" sz="2700" b="1" dirty="0" smtClean="0"/>
              <a:t>spending</a:t>
            </a:r>
            <a:r>
              <a:rPr lang="en-US" sz="2700" dirty="0" smtClean="0"/>
              <a:t>. </a:t>
            </a:r>
            <a:r>
              <a:rPr lang="en-US" sz="2700" dirty="0" err="1" smtClean="0">
                <a:hlinkClick r:id="rId2"/>
              </a:rPr>
              <a:t>SchoolHouse</a:t>
            </a:r>
            <a:r>
              <a:rPr lang="en-US" sz="2700" dirty="0" smtClean="0">
                <a:hlinkClick r:id="rId2"/>
              </a:rPr>
              <a:t> </a:t>
            </a:r>
            <a:r>
              <a:rPr lang="en-US" sz="2700" dirty="0" smtClean="0">
                <a:hlinkClick r:id="rId3"/>
              </a:rPr>
              <a:t>VID</a:t>
            </a:r>
            <a:endParaRPr lang="en-US" sz="2700" dirty="0" smtClean="0"/>
          </a:p>
          <a:p>
            <a:r>
              <a:rPr lang="en-US" sz="2700" dirty="0" smtClean="0"/>
              <a:t>There are also many different</a:t>
            </a:r>
            <a:r>
              <a:rPr lang="en-US" sz="2700" b="1" dirty="0" smtClean="0"/>
              <a:t> committees</a:t>
            </a:r>
            <a:r>
              <a:rPr lang="en-US" sz="2700" dirty="0" smtClean="0"/>
              <a:t> that exist to discuss </a:t>
            </a:r>
            <a:r>
              <a:rPr lang="en-US" sz="2700" b="1" dirty="0" smtClean="0"/>
              <a:t>specific</a:t>
            </a:r>
            <a:r>
              <a:rPr lang="en-US" sz="2700" dirty="0" smtClean="0"/>
              <a:t> </a:t>
            </a:r>
            <a:r>
              <a:rPr lang="en-US" sz="2700" b="1" dirty="0" smtClean="0"/>
              <a:t>issues</a:t>
            </a:r>
            <a:r>
              <a:rPr lang="en-US" sz="2700" dirty="0" smtClean="0"/>
              <a:t> that may involve them. </a:t>
            </a:r>
            <a:r>
              <a:rPr lang="en-US" sz="2700" dirty="0" smtClean="0">
                <a:hlinkClick r:id="rId4"/>
              </a:rPr>
              <a:t>VID</a:t>
            </a:r>
            <a:endParaRPr lang="en-US" sz="2700" dirty="0" smtClean="0"/>
          </a:p>
          <a:p>
            <a:endParaRPr lang="en-US" sz="2700" dirty="0" smtClean="0"/>
          </a:p>
        </p:txBody>
      </p:sp>
    </p:spTree>
    <p:extLst>
      <p:ext uri="{BB962C8B-B14F-4D97-AF65-F5344CB8AC3E}">
        <p14:creationId xmlns:p14="http://schemas.microsoft.com/office/powerpoint/2010/main" val="1056475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919" y="457200"/>
            <a:ext cx="8079581" cy="6477000"/>
          </a:xfrm>
        </p:spPr>
        <p:txBody>
          <a:bodyPr>
            <a:normAutofit/>
          </a:bodyPr>
          <a:lstStyle/>
          <a:p>
            <a:r>
              <a:rPr lang="en-US" b="1" dirty="0" smtClean="0"/>
              <a:t>Class Activity: </a:t>
            </a:r>
            <a:r>
              <a:rPr lang="en-US" dirty="0" smtClean="0"/>
              <a:t>See the handout, and check out my website to see the full details:</a:t>
            </a:r>
          </a:p>
          <a:p>
            <a:pPr lvl="0"/>
            <a:r>
              <a:rPr lang="en-US" dirty="0"/>
              <a:t>Get in a group of no more than </a:t>
            </a:r>
            <a:r>
              <a:rPr lang="en-US" b="1" dirty="0"/>
              <a:t>four</a:t>
            </a:r>
            <a:r>
              <a:rPr lang="en-US" dirty="0"/>
              <a:t> </a:t>
            </a:r>
            <a:r>
              <a:rPr lang="en-US" b="1" dirty="0"/>
              <a:t>students</a:t>
            </a:r>
            <a:r>
              <a:rPr lang="en-US" dirty="0"/>
              <a:t> (5 min), with at least </a:t>
            </a:r>
            <a:r>
              <a:rPr lang="en-US" b="1" dirty="0"/>
              <a:t>one student each </a:t>
            </a:r>
            <a:r>
              <a:rPr lang="en-US" dirty="0"/>
              <a:t>given the </a:t>
            </a:r>
            <a:r>
              <a:rPr lang="en-US" b="1" dirty="0"/>
              <a:t>following</a:t>
            </a:r>
            <a:r>
              <a:rPr lang="en-US" dirty="0"/>
              <a:t> </a:t>
            </a:r>
            <a:r>
              <a:rPr lang="en-US" b="1" dirty="0"/>
              <a:t>assignments</a:t>
            </a:r>
            <a:r>
              <a:rPr lang="en-US" dirty="0"/>
              <a:t> (all are expected to help research, stay busy, etc. no matter their assignment; help others in their roles as needed):</a:t>
            </a:r>
            <a:endParaRPr lang="en-US" sz="1800" dirty="0"/>
          </a:p>
          <a:p>
            <a:pPr lvl="1"/>
            <a:r>
              <a:rPr lang="en-US" b="1" dirty="0"/>
              <a:t>Scribe</a:t>
            </a:r>
            <a:r>
              <a:rPr lang="en-US" dirty="0"/>
              <a:t>: Will write down notes etc., and ultimately the bill in its final form</a:t>
            </a:r>
            <a:endParaRPr lang="en-US" sz="1800" dirty="0"/>
          </a:p>
          <a:p>
            <a:pPr lvl="1"/>
            <a:r>
              <a:rPr lang="en-US" b="1" dirty="0"/>
              <a:t>Committee</a:t>
            </a:r>
            <a:r>
              <a:rPr lang="en-US" dirty="0"/>
              <a:t> </a:t>
            </a:r>
            <a:r>
              <a:rPr lang="en-US" b="1" dirty="0"/>
              <a:t>Chair</a:t>
            </a:r>
            <a:r>
              <a:rPr lang="en-US" dirty="0"/>
              <a:t>: This person will vote on which bills go to Congress, leader of the group.</a:t>
            </a:r>
            <a:endParaRPr lang="en-US" sz="1800" dirty="0"/>
          </a:p>
          <a:p>
            <a:pPr lvl="1"/>
            <a:r>
              <a:rPr lang="en-US" b="1" dirty="0"/>
              <a:t>Vice Chair</a:t>
            </a:r>
            <a:r>
              <a:rPr lang="en-US" dirty="0"/>
              <a:t>: Write down </a:t>
            </a:r>
            <a:r>
              <a:rPr lang="en-US" b="1" dirty="0"/>
              <a:t>outline</a:t>
            </a:r>
            <a:r>
              <a:rPr lang="en-US" dirty="0"/>
              <a:t> of bill ideas, </a:t>
            </a:r>
            <a:r>
              <a:rPr lang="en-US" b="1" dirty="0"/>
              <a:t>questions</a:t>
            </a:r>
            <a:r>
              <a:rPr lang="en-US" dirty="0"/>
              <a:t> for group, etc.</a:t>
            </a:r>
            <a:endParaRPr lang="en-US" sz="1800" dirty="0"/>
          </a:p>
          <a:p>
            <a:pPr lvl="0"/>
            <a:r>
              <a:rPr lang="en-US" b="1" dirty="0"/>
              <a:t>Brainstorm / research</a:t>
            </a:r>
            <a:r>
              <a:rPr lang="en-US" dirty="0"/>
              <a:t> on </a:t>
            </a:r>
            <a:r>
              <a:rPr lang="en-US" b="1" dirty="0"/>
              <a:t>problems</a:t>
            </a:r>
            <a:r>
              <a:rPr lang="en-US" dirty="0"/>
              <a:t> in your </a:t>
            </a:r>
            <a:r>
              <a:rPr lang="en-US" b="1" dirty="0"/>
              <a:t>school</a:t>
            </a:r>
            <a:r>
              <a:rPr lang="en-US" dirty="0"/>
              <a:t>, </a:t>
            </a:r>
            <a:r>
              <a:rPr lang="en-US" b="1" dirty="0"/>
              <a:t>community</a:t>
            </a:r>
            <a:r>
              <a:rPr lang="en-US" dirty="0"/>
              <a:t>, </a:t>
            </a:r>
            <a:r>
              <a:rPr lang="en-US" b="1" dirty="0"/>
              <a:t>state</a:t>
            </a:r>
            <a:r>
              <a:rPr lang="en-US" dirty="0"/>
              <a:t>, or </a:t>
            </a:r>
            <a:r>
              <a:rPr lang="en-US" b="1" dirty="0"/>
              <a:t>nation</a:t>
            </a:r>
            <a:r>
              <a:rPr lang="en-US" dirty="0"/>
              <a:t> that you would like to see </a:t>
            </a:r>
            <a:r>
              <a:rPr lang="en-US" b="1" dirty="0"/>
              <a:t>resolved</a:t>
            </a:r>
            <a:r>
              <a:rPr lang="en-US" dirty="0"/>
              <a:t>. (15 min)</a:t>
            </a:r>
            <a:endParaRPr lang="en-US" sz="1800" dirty="0"/>
          </a:p>
          <a:p>
            <a:pPr lvl="0"/>
            <a:r>
              <a:rPr lang="en-US" dirty="0"/>
              <a:t>Write-up a </a:t>
            </a:r>
            <a:r>
              <a:rPr lang="en-US" b="1" dirty="0"/>
              <a:t>bill</a:t>
            </a:r>
            <a:r>
              <a:rPr lang="en-US" dirty="0"/>
              <a:t> that will solve the problem that your group has </a:t>
            </a:r>
            <a:r>
              <a:rPr lang="en-US" b="1" dirty="0"/>
              <a:t>identified (</a:t>
            </a:r>
            <a:r>
              <a:rPr lang="en-US" dirty="0"/>
              <a:t>see the</a:t>
            </a:r>
            <a:r>
              <a:rPr lang="en-US" b="1" dirty="0"/>
              <a:t> example bill </a:t>
            </a:r>
            <a:r>
              <a:rPr lang="en-US" dirty="0"/>
              <a:t>for ideas on what that should look like). (10 min</a:t>
            </a:r>
            <a:r>
              <a:rPr lang="en-US" dirty="0" smtClean="0"/>
              <a:t>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5727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8077200" cy="6400800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dirty="0"/>
              <a:t>Present</a:t>
            </a:r>
            <a:r>
              <a:rPr lang="en-US" dirty="0"/>
              <a:t> your bill to the </a:t>
            </a:r>
            <a:r>
              <a:rPr lang="en-US" b="1" dirty="0"/>
              <a:t>committee (one person per group)</a:t>
            </a:r>
            <a:r>
              <a:rPr lang="en-US" dirty="0"/>
              <a:t>. (15 min for all bills)</a:t>
            </a:r>
            <a:endParaRPr lang="en-US" sz="1800" dirty="0"/>
          </a:p>
          <a:p>
            <a:pPr lvl="0"/>
            <a:r>
              <a:rPr lang="en-US" b="1" dirty="0"/>
              <a:t>Answer</a:t>
            </a:r>
            <a:r>
              <a:rPr lang="en-US" dirty="0"/>
              <a:t> </a:t>
            </a:r>
            <a:r>
              <a:rPr lang="en-US" b="1" dirty="0"/>
              <a:t>questions</a:t>
            </a:r>
            <a:r>
              <a:rPr lang="en-US" dirty="0"/>
              <a:t> from students regarding your </a:t>
            </a:r>
            <a:r>
              <a:rPr lang="en-US" b="1" dirty="0"/>
              <a:t>bill</a:t>
            </a:r>
            <a:r>
              <a:rPr lang="en-US" dirty="0"/>
              <a:t>. (5 min)</a:t>
            </a:r>
            <a:endParaRPr lang="en-US" sz="1800" dirty="0"/>
          </a:p>
          <a:p>
            <a:pPr lvl="0"/>
            <a:r>
              <a:rPr lang="en-US" dirty="0"/>
              <a:t>The </a:t>
            </a:r>
            <a:r>
              <a:rPr lang="en-US" b="1" dirty="0"/>
              <a:t>committee</a:t>
            </a:r>
            <a:r>
              <a:rPr lang="en-US" dirty="0"/>
              <a:t> will decide if the whole </a:t>
            </a:r>
            <a:r>
              <a:rPr lang="en-US" b="1" dirty="0"/>
              <a:t>Congress</a:t>
            </a:r>
            <a:r>
              <a:rPr lang="en-US" dirty="0"/>
              <a:t> should see the bill or not. Then (if it passes), the class / Congress will </a:t>
            </a:r>
            <a:r>
              <a:rPr lang="en-US" b="1" dirty="0"/>
              <a:t>vote</a:t>
            </a:r>
            <a:r>
              <a:rPr lang="en-US" dirty="0"/>
              <a:t> on your </a:t>
            </a:r>
            <a:r>
              <a:rPr lang="en-US" b="1" dirty="0"/>
              <a:t>bill</a:t>
            </a:r>
            <a:r>
              <a:rPr lang="en-US" dirty="0"/>
              <a:t> (a </a:t>
            </a:r>
            <a:r>
              <a:rPr lang="en-US" b="1" dirty="0"/>
              <a:t>simple</a:t>
            </a:r>
            <a:r>
              <a:rPr lang="en-US" dirty="0"/>
              <a:t> </a:t>
            </a:r>
            <a:r>
              <a:rPr lang="en-US" b="1" dirty="0"/>
              <a:t>majority</a:t>
            </a:r>
            <a:r>
              <a:rPr lang="en-US" dirty="0"/>
              <a:t> will send it on to the president (teacher). Failure to get a </a:t>
            </a:r>
            <a:r>
              <a:rPr lang="en-US" b="1" dirty="0"/>
              <a:t>simple</a:t>
            </a:r>
            <a:r>
              <a:rPr lang="en-US" dirty="0"/>
              <a:t> </a:t>
            </a:r>
            <a:r>
              <a:rPr lang="en-US" b="1" dirty="0"/>
              <a:t>majority</a:t>
            </a:r>
            <a:r>
              <a:rPr lang="en-US" dirty="0"/>
              <a:t> will kill your bill. (5 min)</a:t>
            </a:r>
            <a:endParaRPr lang="en-US" sz="1800" dirty="0"/>
          </a:p>
          <a:p>
            <a:pPr lvl="0"/>
            <a:r>
              <a:rPr lang="en-US" dirty="0"/>
              <a:t>If the class </a:t>
            </a:r>
            <a:r>
              <a:rPr lang="en-US" b="1" dirty="0"/>
              <a:t>approves</a:t>
            </a:r>
            <a:r>
              <a:rPr lang="en-US" dirty="0"/>
              <a:t> your bill then the </a:t>
            </a:r>
            <a:r>
              <a:rPr lang="en-US" b="1" dirty="0"/>
              <a:t>president</a:t>
            </a:r>
            <a:r>
              <a:rPr lang="en-US" dirty="0"/>
              <a:t> (teacher) can either </a:t>
            </a:r>
            <a:r>
              <a:rPr lang="en-US" b="1" dirty="0"/>
              <a:t>approve</a:t>
            </a:r>
            <a:r>
              <a:rPr lang="en-US" dirty="0"/>
              <a:t> or </a:t>
            </a:r>
            <a:r>
              <a:rPr lang="en-US" b="1" dirty="0"/>
              <a:t>reject</a:t>
            </a:r>
            <a:r>
              <a:rPr lang="en-US" dirty="0"/>
              <a:t> (</a:t>
            </a:r>
            <a:r>
              <a:rPr lang="en-US" b="1" dirty="0"/>
              <a:t>veto</a:t>
            </a:r>
            <a:r>
              <a:rPr lang="en-US" dirty="0"/>
              <a:t>) your bill. (5 min)</a:t>
            </a:r>
            <a:endParaRPr lang="en-US" sz="1800" dirty="0"/>
          </a:p>
          <a:p>
            <a:pPr lvl="0"/>
            <a:r>
              <a:rPr lang="en-US" dirty="0"/>
              <a:t>If the president </a:t>
            </a:r>
            <a:r>
              <a:rPr lang="en-US" b="1" dirty="0"/>
              <a:t>approves</a:t>
            </a:r>
            <a:r>
              <a:rPr lang="en-US" dirty="0"/>
              <a:t> the bill it becomes law, if it is </a:t>
            </a:r>
            <a:r>
              <a:rPr lang="en-US" b="1" dirty="0"/>
              <a:t>vetoed</a:t>
            </a:r>
            <a:r>
              <a:rPr lang="en-US" dirty="0"/>
              <a:t> you will have </a:t>
            </a:r>
            <a:r>
              <a:rPr lang="en-US" b="1" dirty="0"/>
              <a:t>another</a:t>
            </a:r>
            <a:r>
              <a:rPr lang="en-US" dirty="0"/>
              <a:t> </a:t>
            </a:r>
            <a:r>
              <a:rPr lang="en-US" b="1" dirty="0"/>
              <a:t>opportunity</a:t>
            </a:r>
            <a:r>
              <a:rPr lang="en-US" dirty="0"/>
              <a:t> to argue your case to the class. (1 min)</a:t>
            </a:r>
            <a:endParaRPr lang="en-US" sz="1800" dirty="0"/>
          </a:p>
          <a:p>
            <a:pPr lvl="0"/>
            <a:r>
              <a:rPr lang="en-US" dirty="0"/>
              <a:t>The class will once again vote on your bill, if </a:t>
            </a:r>
            <a:r>
              <a:rPr lang="en-US" b="1" dirty="0"/>
              <a:t>2/3rds</a:t>
            </a:r>
            <a:r>
              <a:rPr lang="en-US" dirty="0"/>
              <a:t> of the class </a:t>
            </a:r>
            <a:r>
              <a:rPr lang="en-US" b="1" dirty="0"/>
              <a:t>votes</a:t>
            </a:r>
            <a:r>
              <a:rPr lang="en-US" dirty="0"/>
              <a:t> for your </a:t>
            </a:r>
            <a:r>
              <a:rPr lang="en-US" b="1" dirty="0"/>
              <a:t>bill</a:t>
            </a:r>
            <a:r>
              <a:rPr lang="en-US" dirty="0"/>
              <a:t> it will </a:t>
            </a:r>
            <a:r>
              <a:rPr lang="en-US" b="1" dirty="0"/>
              <a:t>override</a:t>
            </a:r>
            <a:r>
              <a:rPr lang="en-US" dirty="0"/>
              <a:t> the president’s veto and </a:t>
            </a:r>
            <a:r>
              <a:rPr lang="en-US" b="1" dirty="0"/>
              <a:t>become</a:t>
            </a:r>
            <a:r>
              <a:rPr lang="en-US" dirty="0"/>
              <a:t> </a:t>
            </a:r>
            <a:r>
              <a:rPr lang="en-US" b="1" dirty="0"/>
              <a:t>law</a:t>
            </a:r>
            <a:r>
              <a:rPr lang="en-US" dirty="0"/>
              <a:t>. (10 min)</a:t>
            </a:r>
            <a:endParaRPr lang="en-US" sz="1800" dirty="0"/>
          </a:p>
          <a:p>
            <a:r>
              <a:rPr lang="en-US" dirty="0"/>
              <a:t> Once your bill has been made into </a:t>
            </a:r>
            <a:r>
              <a:rPr lang="en-US" b="1" dirty="0"/>
              <a:t>law</a:t>
            </a:r>
            <a:r>
              <a:rPr lang="en-US" dirty="0"/>
              <a:t> or </a:t>
            </a:r>
            <a:r>
              <a:rPr lang="en-US" b="1" dirty="0"/>
              <a:t>killed</a:t>
            </a:r>
            <a:r>
              <a:rPr lang="en-US" dirty="0"/>
              <a:t> turn in your hand written version of the bill. (1 min)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67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42324</TotalTime>
  <Words>737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 Light</vt:lpstr>
      <vt:lpstr>Metropolitan</vt:lpstr>
      <vt:lpstr>D5</vt:lpstr>
      <vt:lpstr>U.S. History I </vt:lpstr>
      <vt:lpstr>Changing the Constitution</vt:lpstr>
      <vt:lpstr>The Federal Government</vt:lpstr>
      <vt:lpstr>The Legislative Branch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Utah Studies</dc:title>
  <dc:creator>Dell</dc:creator>
  <cp:lastModifiedBy>Joseph Wright</cp:lastModifiedBy>
  <cp:revision>621</cp:revision>
  <dcterms:created xsi:type="dcterms:W3CDTF">2016-08-18T12:48:54Z</dcterms:created>
  <dcterms:modified xsi:type="dcterms:W3CDTF">2019-01-18T00:39:12Z</dcterms:modified>
</cp:coreProperties>
</file>